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79" r:id="rId4"/>
    <p:sldId id="258" r:id="rId5"/>
    <p:sldId id="259" r:id="rId6"/>
    <p:sldId id="276" r:id="rId7"/>
    <p:sldId id="265" r:id="rId8"/>
    <p:sldId id="270" r:id="rId9"/>
    <p:sldId id="261" r:id="rId10"/>
    <p:sldId id="262" r:id="rId11"/>
    <p:sldId id="281" r:id="rId12"/>
    <p:sldId id="268" r:id="rId13"/>
    <p:sldId id="263" r:id="rId14"/>
    <p:sldId id="282" r:id="rId15"/>
    <p:sldId id="283" r:id="rId16"/>
    <p:sldId id="284" r:id="rId17"/>
    <p:sldId id="267" r:id="rId18"/>
    <p:sldId id="271" r:id="rId19"/>
    <p:sldId id="274" r:id="rId20"/>
    <p:sldId id="278" r:id="rId21"/>
    <p:sldId id="264" r:id="rId22"/>
    <p:sldId id="277" r:id="rId23"/>
    <p:sldId id="275" r:id="rId24"/>
  </p:sldIdLst>
  <p:sldSz cx="12192000" cy="6858000"/>
  <p:notesSz cx="7077075" cy="85201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1" autoAdjust="0"/>
    <p:restoredTop sz="94006" autoAdjust="0"/>
  </p:normalViewPr>
  <p:slideViewPr>
    <p:cSldViewPr snapToGrid="0">
      <p:cViewPr varScale="1">
        <p:scale>
          <a:sx n="76" d="100"/>
          <a:sy n="76" d="100"/>
        </p:scale>
        <p:origin x="1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ate.marley\Documents\Title%20III\Evaluation%20data\Data%20for%20Aug%202018%20Faculty%20Presentatio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 smtClean="0"/>
              <a:t>Title III: CPS </a:t>
            </a:r>
            <a:r>
              <a:rPr lang="en-US" sz="2400" dirty="0"/>
              <a:t>UG % Student Annual </a:t>
            </a:r>
            <a:r>
              <a:rPr lang="en-US" sz="2400" dirty="0" err="1"/>
              <a:t>Matriculants</a:t>
            </a:r>
            <a:r>
              <a:rPr lang="en-US" sz="2400" dirty="0"/>
              <a:t> retained to following Autumn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'IR and NCHA data'!$A$14</c:f>
              <c:strCache>
                <c:ptCount val="1"/>
                <c:pt idx="0">
                  <c:v>GOAL Matriculating with 1-29 transfer credits</c:v>
                </c:pt>
              </c:strCache>
            </c:strRef>
          </c:tx>
          <c:spPr>
            <a:ln w="50800" cap="rnd" cmpd="dbl">
              <a:solidFill>
                <a:schemeClr val="tx1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50800">
                <a:solidFill>
                  <a:schemeClr val="tx1">
                    <a:alpha val="99000"/>
                  </a:schemeClr>
                </a:solidFill>
                <a:round/>
              </a:ln>
              <a:effectLst/>
            </c:spPr>
          </c:marker>
          <c:cat>
            <c:strRef>
              <c:f>'IR and NCHA data'!$B$13:$G$13</c:f>
              <c:strCache>
                <c:ptCount val="6"/>
                <c:pt idx="0">
                  <c:v>2014 baseline</c:v>
                </c:pt>
                <c:pt idx="1">
                  <c:v>2015-2016 Y1</c:v>
                </c:pt>
                <c:pt idx="2">
                  <c:v>2016-2017 Y2</c:v>
                </c:pt>
                <c:pt idx="3">
                  <c:v>2017-2018 Y3</c:v>
                </c:pt>
                <c:pt idx="4">
                  <c:v>2018-2019 Y4</c:v>
                </c:pt>
                <c:pt idx="5">
                  <c:v>2019-2020 Y5</c:v>
                </c:pt>
              </c:strCache>
            </c:strRef>
          </c:cat>
          <c:val>
            <c:numRef>
              <c:f>'IR and NCHA data'!$B$14:$G$14</c:f>
              <c:numCache>
                <c:formatCode>General</c:formatCode>
                <c:ptCount val="6"/>
                <c:pt idx="1">
                  <c:v>69</c:v>
                </c:pt>
                <c:pt idx="2">
                  <c:v>70</c:v>
                </c:pt>
                <c:pt idx="3">
                  <c:v>71</c:v>
                </c:pt>
                <c:pt idx="4">
                  <c:v>72</c:v>
                </c:pt>
                <c:pt idx="5">
                  <c:v>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75B-4186-BA11-830820EE8D5F}"/>
            </c:ext>
          </c:extLst>
        </c:ser>
        <c:ser>
          <c:idx val="1"/>
          <c:order val="1"/>
          <c:tx>
            <c:strRef>
              <c:f>'IR and NCHA data'!$A$15</c:f>
              <c:strCache>
                <c:ptCount val="1"/>
                <c:pt idx="0">
                  <c:v>ACTUAL Matriculating with 1-29 transfer credits</c:v>
                </c:pt>
              </c:strCache>
            </c:strRef>
          </c:tx>
          <c:spPr>
            <a:ln w="50800" cap="rnd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2"/>
              </a:solidFill>
              <a:ln w="50800">
                <a:solidFill>
                  <a:schemeClr val="accent2"/>
                </a:solidFill>
                <a:round/>
              </a:ln>
              <a:effectLst/>
            </c:spPr>
          </c:marker>
          <c:cat>
            <c:strRef>
              <c:f>'IR and NCHA data'!$B$13:$G$13</c:f>
              <c:strCache>
                <c:ptCount val="6"/>
                <c:pt idx="0">
                  <c:v>2014 baseline</c:v>
                </c:pt>
                <c:pt idx="1">
                  <c:v>2015-2016 Y1</c:v>
                </c:pt>
                <c:pt idx="2">
                  <c:v>2016-2017 Y2</c:v>
                </c:pt>
                <c:pt idx="3">
                  <c:v>2017-2018 Y3</c:v>
                </c:pt>
                <c:pt idx="4">
                  <c:v>2018-2019 Y4</c:v>
                </c:pt>
                <c:pt idx="5">
                  <c:v>2019-2020 Y5</c:v>
                </c:pt>
              </c:strCache>
            </c:strRef>
          </c:cat>
          <c:val>
            <c:numRef>
              <c:f>'IR and NCHA data'!$B$15:$E$15</c:f>
              <c:numCache>
                <c:formatCode>General</c:formatCode>
                <c:ptCount val="4"/>
                <c:pt idx="0">
                  <c:v>68</c:v>
                </c:pt>
                <c:pt idx="1">
                  <c:v>69</c:v>
                </c:pt>
                <c:pt idx="2">
                  <c:v>70.599999999999994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75B-4186-BA11-830820EE8D5F}"/>
            </c:ext>
          </c:extLst>
        </c:ser>
        <c:ser>
          <c:idx val="2"/>
          <c:order val="2"/>
          <c:tx>
            <c:strRef>
              <c:f>'IR and NCHA data'!$A$16</c:f>
              <c:strCache>
                <c:ptCount val="1"/>
                <c:pt idx="0">
                  <c:v>GOAL Matriculating with 0 transfer credits</c:v>
                </c:pt>
              </c:strCache>
            </c:strRef>
          </c:tx>
          <c:spPr>
            <a:ln w="50800" cap="rnd" cmpd="dbl">
              <a:solidFill>
                <a:schemeClr val="tx1"/>
              </a:solidFill>
              <a:round/>
            </a:ln>
            <a:effectLst/>
          </c:spPr>
          <c:marker>
            <c:symbol val="triangle"/>
            <c:size val="6"/>
            <c:spPr>
              <a:solidFill>
                <a:schemeClr val="accent3"/>
              </a:solidFill>
              <a:ln w="50800">
                <a:solidFill>
                  <a:schemeClr val="accent3"/>
                </a:solidFill>
                <a:round/>
              </a:ln>
              <a:effectLst/>
            </c:spPr>
          </c:marker>
          <c:cat>
            <c:strRef>
              <c:f>'IR and NCHA data'!$B$13:$G$13</c:f>
              <c:strCache>
                <c:ptCount val="6"/>
                <c:pt idx="0">
                  <c:v>2014 baseline</c:v>
                </c:pt>
                <c:pt idx="1">
                  <c:v>2015-2016 Y1</c:v>
                </c:pt>
                <c:pt idx="2">
                  <c:v>2016-2017 Y2</c:v>
                </c:pt>
                <c:pt idx="3">
                  <c:v>2017-2018 Y3</c:v>
                </c:pt>
                <c:pt idx="4">
                  <c:v>2018-2019 Y4</c:v>
                </c:pt>
                <c:pt idx="5">
                  <c:v>2019-2020 Y5</c:v>
                </c:pt>
              </c:strCache>
            </c:strRef>
          </c:cat>
          <c:val>
            <c:numRef>
              <c:f>'IR and NCHA data'!$B$16:$G$16</c:f>
              <c:numCache>
                <c:formatCode>General</c:formatCode>
                <c:ptCount val="6"/>
                <c:pt idx="1">
                  <c:v>19</c:v>
                </c:pt>
                <c:pt idx="2">
                  <c:v>20</c:v>
                </c:pt>
                <c:pt idx="3">
                  <c:v>21</c:v>
                </c:pt>
                <c:pt idx="4">
                  <c:v>22</c:v>
                </c:pt>
                <c:pt idx="5">
                  <c:v>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75B-4186-BA11-830820EE8D5F}"/>
            </c:ext>
          </c:extLst>
        </c:ser>
        <c:ser>
          <c:idx val="3"/>
          <c:order val="3"/>
          <c:tx>
            <c:strRef>
              <c:f>'IR and NCHA data'!$A$17</c:f>
              <c:strCache>
                <c:ptCount val="1"/>
                <c:pt idx="0">
                  <c:v>ACTUAL Matriculating with 0 transfer credits</c:v>
                </c:pt>
              </c:strCache>
            </c:strRef>
          </c:tx>
          <c:spPr>
            <a:ln w="50800" cap="rnd">
              <a:solidFill>
                <a:schemeClr val="accent1">
                  <a:lumMod val="75000"/>
                </a:schemeClr>
              </a:solidFill>
              <a:round/>
            </a:ln>
            <a:effectLst/>
          </c:spPr>
          <c:marker>
            <c:symbol val="x"/>
            <c:size val="6"/>
            <c:spPr>
              <a:noFill/>
              <a:ln w="50800">
                <a:solidFill>
                  <a:schemeClr val="accent4"/>
                </a:solidFill>
                <a:round/>
              </a:ln>
              <a:effectLst/>
            </c:spPr>
          </c:marker>
          <c:cat>
            <c:strRef>
              <c:f>'IR and NCHA data'!$B$13:$G$13</c:f>
              <c:strCache>
                <c:ptCount val="6"/>
                <c:pt idx="0">
                  <c:v>2014 baseline</c:v>
                </c:pt>
                <c:pt idx="1">
                  <c:v>2015-2016 Y1</c:v>
                </c:pt>
                <c:pt idx="2">
                  <c:v>2016-2017 Y2</c:v>
                </c:pt>
                <c:pt idx="3">
                  <c:v>2017-2018 Y3</c:v>
                </c:pt>
                <c:pt idx="4">
                  <c:v>2018-2019 Y4</c:v>
                </c:pt>
                <c:pt idx="5">
                  <c:v>2019-2020 Y5</c:v>
                </c:pt>
              </c:strCache>
            </c:strRef>
          </c:cat>
          <c:val>
            <c:numRef>
              <c:f>'IR and NCHA data'!$B$17:$E$17</c:f>
              <c:numCache>
                <c:formatCode>General</c:formatCode>
                <c:ptCount val="4"/>
                <c:pt idx="0">
                  <c:v>18</c:v>
                </c:pt>
                <c:pt idx="1">
                  <c:v>50</c:v>
                </c:pt>
                <c:pt idx="2">
                  <c:v>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75B-4186-BA11-830820EE8D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2460255"/>
        <c:axId val="162461087"/>
      </c:lineChart>
      <c:catAx>
        <c:axId val="16246025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461087"/>
        <c:crosses val="autoZero"/>
        <c:auto val="1"/>
        <c:lblAlgn val="ctr"/>
        <c:lblOffset val="100"/>
        <c:noMultiLvlLbl val="0"/>
      </c:catAx>
      <c:valAx>
        <c:axId val="162461087"/>
        <c:scaling>
          <c:orientation val="minMax"/>
          <c:max val="10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/>
                  <a:t>Percent retained first year to second year</a:t>
                </a:r>
              </a:p>
            </c:rich>
          </c:tx>
          <c:layout>
            <c:manualLayout>
              <c:xMode val="edge"/>
              <c:yMode val="edge"/>
              <c:x val="1.2376237623762377E-2"/>
              <c:y val="0.2019293042915090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460255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0350436089663351"/>
          <c:y val="0.1344583425204755"/>
          <c:w val="0.86320716524329"/>
          <c:h val="0.2021324229542646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2748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2748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F00A7E-DB28-4F2B-90D4-26F921DDD25E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092629"/>
            <a:ext cx="3066733" cy="4274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092629"/>
            <a:ext cx="3066733" cy="4274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A8DC5A-0551-4DF3-A0D2-6669F4D06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959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27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27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FFB0BA-506B-488C-984E-3CF1715057B5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82663" y="1065213"/>
            <a:ext cx="5111750" cy="2874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100513"/>
            <a:ext cx="5661025" cy="33543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093075"/>
            <a:ext cx="3067050" cy="4270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093075"/>
            <a:ext cx="3067050" cy="4270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B60045-3C48-43F3-875E-BF2D0F8E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416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After extensive literature review we proposed:</a:t>
            </a:r>
          </a:p>
          <a:p>
            <a:r>
              <a:rPr lang="en-US" dirty="0" smtClean="0"/>
              <a:t>CPS: </a:t>
            </a:r>
          </a:p>
          <a:p>
            <a:pPr lvl="1"/>
            <a:r>
              <a:rPr lang="en-US" dirty="0" smtClean="0"/>
              <a:t>Development of an Academic Support Center with two staff positions</a:t>
            </a:r>
          </a:p>
          <a:p>
            <a:pPr lvl="1"/>
            <a:r>
              <a:rPr lang="en-US" dirty="0" smtClean="0"/>
              <a:t>Professional development resources for faculty and staff</a:t>
            </a:r>
          </a:p>
          <a:p>
            <a:r>
              <a:rPr lang="en-US" dirty="0" smtClean="0"/>
              <a:t>CAS: </a:t>
            </a:r>
          </a:p>
          <a:p>
            <a:pPr lvl="1"/>
            <a:r>
              <a:rPr lang="en-US" dirty="0" smtClean="0"/>
              <a:t>Focus 1 on wellness, health, alcohol education, intervention and norming</a:t>
            </a:r>
          </a:p>
          <a:p>
            <a:pPr lvl="1"/>
            <a:r>
              <a:rPr lang="en-US" dirty="0" smtClean="0"/>
              <a:t>Focus 2 on minority student success with peer mentoring and peer tutoring at the drop-in Study Helpdesk, faculty and advising professional development</a:t>
            </a:r>
          </a:p>
          <a:p>
            <a:r>
              <a:rPr lang="en-US" dirty="0" smtClean="0"/>
              <a:t>Institution-wide: </a:t>
            </a:r>
          </a:p>
          <a:p>
            <a:pPr lvl="1"/>
            <a:r>
              <a:rPr lang="en-US" dirty="0" smtClean="0"/>
              <a:t>Supporting university, departments and individuals to access institutional data more easily and effectively for data-based decision making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60045-3C48-43F3-875E-BF2D0F8E037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135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 the institution:</a:t>
            </a:r>
          </a:p>
          <a:p>
            <a:pPr lvl="1"/>
            <a:r>
              <a:rPr lang="en-US" dirty="0" smtClean="0"/>
              <a:t>Data-based decision making will result in all areas of the university able to respond effectively to opportunities and make decisions based on what is really working </a:t>
            </a:r>
          </a:p>
          <a:p>
            <a:pPr lvl="1"/>
            <a:r>
              <a:rPr lang="en-US" dirty="0" smtClean="0"/>
              <a:t>Retaining more students will result in increased tuition income</a:t>
            </a:r>
          </a:p>
          <a:p>
            <a:pPr lvl="1"/>
            <a:r>
              <a:rPr lang="en-US" dirty="0" smtClean="0"/>
              <a:t>Supporting and retaining an inclusive community of learners is our </a:t>
            </a:r>
            <a:r>
              <a:rPr lang="en-US" u="sng" dirty="0" smtClean="0"/>
              <a:t>mission</a:t>
            </a:r>
          </a:p>
          <a:p>
            <a:r>
              <a:rPr lang="en-US" dirty="0" smtClean="0"/>
              <a:t>To students:</a:t>
            </a:r>
          </a:p>
          <a:p>
            <a:pPr lvl="1"/>
            <a:r>
              <a:rPr lang="en-US" dirty="0" smtClean="0"/>
              <a:t>With additional support, students are more likely to find a community, a sense of belonging and academic success. </a:t>
            </a:r>
          </a:p>
          <a:p>
            <a:pPr lvl="1"/>
            <a:r>
              <a:rPr lang="en-US" dirty="0" smtClean="0"/>
              <a:t>With a recalibrated sense of normal alcohol use, students can choose to socialize in ways that do not interfere with their goals. </a:t>
            </a:r>
          </a:p>
          <a:p>
            <a:pPr lvl="1"/>
            <a:r>
              <a:rPr lang="en-US" dirty="0" smtClean="0"/>
              <a:t>Being academically successfully moves students toward completed credits and graduation, while minimizing debt as much as possible</a:t>
            </a:r>
          </a:p>
          <a:p>
            <a:r>
              <a:rPr lang="en-US" dirty="0" smtClean="0"/>
              <a:t>To faculty:</a:t>
            </a:r>
          </a:p>
          <a:p>
            <a:pPr lvl="1"/>
            <a:r>
              <a:rPr lang="en-US" dirty="0" smtClean="0"/>
              <a:t>When students are making better choices while socializing they are more likely to do well academically</a:t>
            </a:r>
          </a:p>
          <a:p>
            <a:pPr lvl="1"/>
            <a:r>
              <a:rPr lang="en-US" dirty="0" smtClean="0"/>
              <a:t>Community and a sense of belonging are needs that when satisfied make it possible for students to achieve at higher academic levels</a:t>
            </a:r>
          </a:p>
          <a:p>
            <a:pPr lvl="1"/>
            <a:r>
              <a:rPr lang="en-US" dirty="0" smtClean="0"/>
              <a:t>More academic support also makes higher academic achievement possible</a:t>
            </a:r>
          </a:p>
          <a:p>
            <a:pPr lvl="1"/>
            <a:r>
              <a:rPr lang="en-US" dirty="0" smtClean="0"/>
              <a:t>Students successfully achieving course objectives make faculty happy when they are grading!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60045-3C48-43F3-875E-BF2D0F8E037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717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Student workshops on Writing, APA format, Time Management</a:t>
            </a:r>
          </a:p>
          <a:p>
            <a:r>
              <a:rPr lang="en-US" dirty="0" err="1" smtClean="0"/>
              <a:t>Facutly</a:t>
            </a:r>
            <a:r>
              <a:rPr lang="en-US" dirty="0" smtClean="0"/>
              <a:t> and staff workshops on a wide range of topics</a:t>
            </a:r>
          </a:p>
          <a:p>
            <a:r>
              <a:rPr lang="en-US" dirty="0" smtClean="0"/>
              <a:t>Professional conferences for faculty and staff are the first resources for travel to conferences</a:t>
            </a:r>
            <a:r>
              <a:rPr lang="en-US" baseline="0" dirty="0" smtClean="0"/>
              <a:t> </a:t>
            </a:r>
            <a:r>
              <a:rPr lang="en-US" baseline="0" smtClean="0"/>
              <a:t>and workshops that CPS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60045-3C48-43F3-875E-BF2D0F8E037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591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AE84E-0D06-42FD-AEE9-050583BDA0E1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6232D-DAC5-4BE7-A0A9-FC9A79181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024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AE84E-0D06-42FD-AEE9-050583BDA0E1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6232D-DAC5-4BE7-A0A9-FC9A79181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581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AE84E-0D06-42FD-AEE9-050583BDA0E1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6232D-DAC5-4BE7-A0A9-FC9A79181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114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AE84E-0D06-42FD-AEE9-050583BDA0E1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6232D-DAC5-4BE7-A0A9-FC9A79181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184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AE84E-0D06-42FD-AEE9-050583BDA0E1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6232D-DAC5-4BE7-A0A9-FC9A79181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380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AE84E-0D06-42FD-AEE9-050583BDA0E1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6232D-DAC5-4BE7-A0A9-FC9A79181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149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AE84E-0D06-42FD-AEE9-050583BDA0E1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6232D-DAC5-4BE7-A0A9-FC9A79181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684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AE84E-0D06-42FD-AEE9-050583BDA0E1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6232D-DAC5-4BE7-A0A9-FC9A79181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037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AE84E-0D06-42FD-AEE9-050583BDA0E1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6232D-DAC5-4BE7-A0A9-FC9A79181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710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AE84E-0D06-42FD-AEE9-050583BDA0E1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6232D-DAC5-4BE7-A0A9-FC9A79181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982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AE84E-0D06-42FD-AEE9-050583BDA0E1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6232D-DAC5-4BE7-A0A9-FC9A79181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458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0AE84E-0D06-42FD-AEE9-050583BDA0E1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6232D-DAC5-4BE7-A0A9-FC9A79181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588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Doane</a:t>
            </a:r>
            <a:r>
              <a:rPr lang="en-US" dirty="0" smtClean="0"/>
              <a:t>, Title III, and our students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084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312" y="253855"/>
            <a:ext cx="10515600" cy="1325563"/>
          </a:xfrm>
        </p:spPr>
        <p:txBody>
          <a:bodyPr/>
          <a:lstStyle/>
          <a:p>
            <a:r>
              <a:rPr lang="en-US" dirty="0" smtClean="0"/>
              <a:t>Minority student support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4512" y="1017242"/>
            <a:ext cx="5181600" cy="557144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900" dirty="0" smtClean="0"/>
              <a:t>Tiger Success Mentoring</a:t>
            </a:r>
          </a:p>
          <a:p>
            <a:r>
              <a:rPr lang="en-US" dirty="0" smtClean="0"/>
              <a:t>Students selected based on accumulation of risk factors – race/ethnicity, out of state, low ACT, HS GPA</a:t>
            </a:r>
          </a:p>
          <a:p>
            <a:r>
              <a:rPr lang="en-US" dirty="0" smtClean="0"/>
              <a:t>Peer support for thriving at a white institution, social navigation</a:t>
            </a:r>
          </a:p>
          <a:p>
            <a:r>
              <a:rPr lang="en-US" dirty="0"/>
              <a:t>A</a:t>
            </a:r>
            <a:r>
              <a:rPr lang="en-US" dirty="0" smtClean="0"/>
              <a:t>cademic skills, time management</a:t>
            </a:r>
          </a:p>
          <a:p>
            <a:r>
              <a:rPr lang="en-US" dirty="0" smtClean="0"/>
              <a:t>Mentors meet weekly with director on message for week and problem solving concerns for their mentees</a:t>
            </a:r>
          </a:p>
          <a:p>
            <a:r>
              <a:rPr lang="en-US" dirty="0" smtClean="0"/>
              <a:t>Valuable growth for mentors as well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50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18828"/>
            <a:ext cx="10515600" cy="1325563"/>
          </a:xfrm>
        </p:spPr>
        <p:txBody>
          <a:bodyPr/>
          <a:lstStyle/>
          <a:p>
            <a:r>
              <a:rPr lang="en-US" dirty="0" smtClean="0"/>
              <a:t>Minority Student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0653" y="840355"/>
            <a:ext cx="5181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900" dirty="0" smtClean="0"/>
              <a:t>Study Helpdesk</a:t>
            </a:r>
          </a:p>
          <a:p>
            <a:r>
              <a:rPr lang="en-US" dirty="0" smtClean="0"/>
              <a:t>Drop in peer tutoring </a:t>
            </a:r>
          </a:p>
          <a:p>
            <a:r>
              <a:rPr lang="en-US" dirty="0" smtClean="0"/>
              <a:t>Learning Commons – Library</a:t>
            </a:r>
          </a:p>
          <a:p>
            <a:r>
              <a:rPr lang="en-US" dirty="0" smtClean="0"/>
              <a:t>Sunday-Thursday 7-10pm</a:t>
            </a:r>
          </a:p>
          <a:p>
            <a:r>
              <a:rPr lang="en-US" dirty="0" smtClean="0"/>
              <a:t>All students welcome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7847320" y="1936362"/>
            <a:ext cx="5181600" cy="4795742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8 </a:t>
            </a:r>
            <a:r>
              <a:rPr lang="en-US" dirty="0"/>
              <a:t>highest demand subjects</a:t>
            </a:r>
          </a:p>
          <a:p>
            <a:pPr lvl="1"/>
            <a:r>
              <a:rPr lang="en-US" dirty="0"/>
              <a:t>Accounting</a:t>
            </a:r>
          </a:p>
          <a:p>
            <a:pPr lvl="1"/>
            <a:r>
              <a:rPr lang="en-US" dirty="0"/>
              <a:t>Biology</a:t>
            </a:r>
          </a:p>
          <a:p>
            <a:pPr lvl="1"/>
            <a:r>
              <a:rPr lang="en-US" dirty="0"/>
              <a:t>Chemistry</a:t>
            </a:r>
          </a:p>
          <a:p>
            <a:pPr lvl="1"/>
            <a:r>
              <a:rPr lang="en-US" dirty="0"/>
              <a:t>Economics</a:t>
            </a:r>
          </a:p>
          <a:p>
            <a:pPr lvl="1"/>
            <a:r>
              <a:rPr lang="en-US" dirty="0"/>
              <a:t>Mathematics</a:t>
            </a:r>
          </a:p>
          <a:p>
            <a:pPr lvl="1"/>
            <a:r>
              <a:rPr lang="en-US" dirty="0"/>
              <a:t>Physics</a:t>
            </a:r>
          </a:p>
          <a:p>
            <a:pPr lvl="1"/>
            <a:r>
              <a:rPr lang="en-US" dirty="0"/>
              <a:t>Psychology</a:t>
            </a:r>
          </a:p>
          <a:p>
            <a:pPr lvl="1"/>
            <a:r>
              <a:rPr lang="en-US" dirty="0" smtClean="0"/>
              <a:t>Sociology</a:t>
            </a:r>
          </a:p>
          <a:p>
            <a:r>
              <a:rPr lang="en-US" dirty="0" smtClean="0"/>
              <a:t>Use higher in fall than spring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78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33322" y="24664"/>
            <a:ext cx="5406887" cy="684879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Minority student retention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8184" y="4960627"/>
            <a:ext cx="4825089" cy="1718469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And Wilma Jackson has a Student Affairs Grant for First Generation students, connect with Tiger Success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911328" y="834803"/>
            <a:ext cx="5181600" cy="4351338"/>
          </a:xfrm>
        </p:spPr>
        <p:txBody>
          <a:bodyPr>
            <a:normAutofit/>
          </a:bodyPr>
          <a:lstStyle/>
          <a:p>
            <a:r>
              <a:rPr lang="en-US" sz="2400" dirty="0"/>
              <a:t>New this year – </a:t>
            </a:r>
            <a:r>
              <a:rPr lang="en-US" sz="2400" dirty="0" smtClean="0"/>
              <a:t>Tiger Success Peer Mentoring </a:t>
            </a:r>
            <a:r>
              <a:rPr lang="en-US" sz="2400" dirty="0"/>
              <a:t>expanded </a:t>
            </a:r>
            <a:r>
              <a:rPr lang="en-US" sz="2400" dirty="0" smtClean="0"/>
              <a:t>for all students supported </a:t>
            </a:r>
            <a:r>
              <a:rPr lang="en-US" sz="2400" dirty="0"/>
              <a:t>in Academic Success</a:t>
            </a:r>
          </a:p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398" y="158224"/>
            <a:ext cx="6360924" cy="454826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9058" y="2296800"/>
            <a:ext cx="6703870" cy="4382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9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789" y="156531"/>
            <a:ext cx="10515600" cy="1325563"/>
          </a:xfrm>
        </p:spPr>
        <p:txBody>
          <a:bodyPr/>
          <a:lstStyle/>
          <a:p>
            <a:r>
              <a:rPr lang="en-US" dirty="0" smtClean="0"/>
              <a:t>Climate of heavy alcohol use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7575115" y="156531"/>
            <a:ext cx="4381842" cy="5932706"/>
          </a:xfrm>
        </p:spPr>
        <p:txBody>
          <a:bodyPr>
            <a:normAutofit/>
          </a:bodyPr>
          <a:lstStyle/>
          <a:p>
            <a:r>
              <a:rPr lang="en-US" dirty="0" smtClean="0"/>
              <a:t>Between 2012 and 2015 Interterm was ended</a:t>
            </a:r>
          </a:p>
          <a:p>
            <a:r>
              <a:rPr lang="en-US" dirty="0" smtClean="0"/>
              <a:t>So while fewer male students may have consumed 5 or more drinks </a:t>
            </a:r>
            <a:r>
              <a:rPr lang="en-US" u="sng" dirty="0" smtClean="0"/>
              <a:t>3 times or more times </a:t>
            </a:r>
            <a:r>
              <a:rPr lang="en-US" dirty="0" smtClean="0"/>
              <a:t>in the past 2 weeks, more than 50% of male drinkers were drinking 5 or more drinks when they did drink. </a:t>
            </a:r>
          </a:p>
          <a:p>
            <a:r>
              <a:rPr lang="en-US" dirty="0" smtClean="0"/>
              <a:t>The median of </a:t>
            </a:r>
            <a:r>
              <a:rPr lang="en-US" u="sng" dirty="0" smtClean="0"/>
              <a:t>5 drinks </a:t>
            </a:r>
            <a:r>
              <a:rPr lang="en-US" dirty="0" smtClean="0"/>
              <a:t>in 2015 hides the fact that </a:t>
            </a:r>
            <a:r>
              <a:rPr lang="en-US" dirty="0" err="1" smtClean="0"/>
              <a:t>Doane</a:t>
            </a:r>
            <a:r>
              <a:rPr lang="en-US" dirty="0" smtClean="0"/>
              <a:t> male drinkers’ median was </a:t>
            </a:r>
            <a:r>
              <a:rPr lang="en-US" u="sng" dirty="0" smtClean="0"/>
              <a:t>9 drinks</a:t>
            </a:r>
            <a:r>
              <a:rPr lang="en-US" dirty="0" smtClean="0"/>
              <a:t>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043" y="1306855"/>
            <a:ext cx="7340072" cy="453384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35043" y="5840698"/>
            <a:ext cx="117922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COMPARED TO THE NATIONAL REFERENCE GROUP, </a:t>
            </a:r>
            <a:r>
              <a:rPr lang="en-US" sz="2800" dirty="0" err="1"/>
              <a:t>Doane’s</a:t>
            </a:r>
            <a:r>
              <a:rPr lang="en-US" sz="2800" dirty="0"/>
              <a:t> drinking levels were way beyond </a:t>
            </a:r>
            <a:r>
              <a:rPr lang="en-US" sz="2800" u="sng" dirty="0"/>
              <a:t>“</a:t>
            </a:r>
            <a:r>
              <a:rPr lang="en-US" sz="2800" u="sng" dirty="0" smtClean="0"/>
              <a:t>normal college” </a:t>
            </a:r>
            <a:r>
              <a:rPr lang="en-US" sz="2800" dirty="0"/>
              <a:t>heavy alcohol consumption</a:t>
            </a:r>
            <a:r>
              <a:rPr lang="en-US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3225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Heavy alcohol consumption and college 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Heavy drinking interferes with successful college goal setting and achievement</a:t>
            </a:r>
          </a:p>
          <a:p>
            <a:r>
              <a:rPr lang="en-US" dirty="0" smtClean="0"/>
              <a:t>First year students and male students are the most susceptible to messages that they need to drink to fit in</a:t>
            </a:r>
          </a:p>
          <a:p>
            <a:r>
              <a:rPr lang="en-US" dirty="0" smtClean="0"/>
              <a:t>Students drinking heavily and at high frequency are much more likely to leave college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00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Alcohol Norming Campaign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Students regularly believe that more of their peers drink much more </a:t>
            </a:r>
            <a:r>
              <a:rPr lang="en-US" dirty="0" smtClean="0"/>
              <a:t>alcohol than they do</a:t>
            </a:r>
          </a:p>
          <a:p>
            <a:r>
              <a:rPr lang="en-US" dirty="0" smtClean="0"/>
              <a:t>Norming: Ask students on a survey what percentage of their peers drink, and then provide the actual survey results immediately to the students </a:t>
            </a:r>
          </a:p>
          <a:p>
            <a:r>
              <a:rPr lang="en-US" dirty="0" smtClean="0"/>
              <a:t>Real time results indicate the actual percentage who drink and who abstain</a:t>
            </a:r>
          </a:p>
          <a:p>
            <a:r>
              <a:rPr lang="en-US" dirty="0"/>
              <a:t>S</a:t>
            </a:r>
            <a:r>
              <a:rPr lang="en-US" dirty="0" smtClean="0"/>
              <a:t>tudents who know the real drinking norms on their campus are much more likely to chose NOT to drink, OR to drink LESS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39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Remainder of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Wellness – Student Wellness Action Team</a:t>
            </a:r>
          </a:p>
          <a:p>
            <a:r>
              <a:rPr lang="en-US" dirty="0" smtClean="0"/>
              <a:t>Healthy </a:t>
            </a:r>
            <a:r>
              <a:rPr lang="en-US" dirty="0" err="1" smtClean="0"/>
              <a:t>give-aways</a:t>
            </a:r>
            <a:r>
              <a:rPr lang="en-US" dirty="0" smtClean="0"/>
              <a:t>, games and wellness messages, alcohol education tucked in everywhere</a:t>
            </a:r>
          </a:p>
          <a:p>
            <a:r>
              <a:rPr lang="en-US" dirty="0" smtClean="0"/>
              <a:t>Alcohol education – portion sizes, harm reduction</a:t>
            </a:r>
          </a:p>
          <a:p>
            <a:r>
              <a:rPr lang="en-US" dirty="0" smtClean="0"/>
              <a:t>Alcohol-free weekend social events that are crazy fun</a:t>
            </a:r>
          </a:p>
          <a:p>
            <a:r>
              <a:rPr lang="en-US" dirty="0" smtClean="0"/>
              <a:t>Direct programming for campus organizations, Greeks, Athletics</a:t>
            </a:r>
          </a:p>
          <a:p>
            <a:r>
              <a:rPr lang="en-US" dirty="0" smtClean="0"/>
              <a:t>Brief motivational interviewing and counseling for students dealing with alcohol/substance abuse or violations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02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927" y="1804148"/>
            <a:ext cx="8041227" cy="4416324"/>
          </a:xfrm>
          <a:prstGeom prst="rect">
            <a:avLst/>
          </a:prstGeom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711" y="162062"/>
            <a:ext cx="11406473" cy="1325563"/>
          </a:xfrm>
        </p:spPr>
        <p:txBody>
          <a:bodyPr/>
          <a:lstStyle/>
          <a:p>
            <a:r>
              <a:rPr lang="en-US" dirty="0" smtClean="0"/>
              <a:t>Title III results – normalizing drinking frequency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5910" y="1487625"/>
            <a:ext cx="4836090" cy="2696068"/>
          </a:xfrm>
          <a:solidFill>
            <a:schemeClr val="bg1"/>
          </a:solidFill>
        </p:spPr>
        <p:txBody>
          <a:bodyPr/>
          <a:lstStyle/>
          <a:p>
            <a:r>
              <a:rPr lang="en-US" dirty="0" smtClean="0"/>
              <a:t>Choosing healthy is </a:t>
            </a:r>
            <a:r>
              <a:rPr lang="en-US" u="sng" dirty="0" smtClean="0"/>
              <a:t>normal</a:t>
            </a:r>
            <a:endParaRPr lang="en-US" dirty="0"/>
          </a:p>
          <a:p>
            <a:r>
              <a:rPr lang="en-US" dirty="0" smtClean="0"/>
              <a:t>Not drinking is </a:t>
            </a:r>
            <a:r>
              <a:rPr lang="en-US" u="sng" dirty="0" smtClean="0"/>
              <a:t>normal</a:t>
            </a:r>
            <a:endParaRPr lang="en-US" dirty="0"/>
          </a:p>
          <a:p>
            <a:r>
              <a:rPr lang="en-US" dirty="0" smtClean="0"/>
              <a:t>Drinking responsibly is </a:t>
            </a:r>
            <a:r>
              <a:rPr lang="en-US" u="sng" dirty="0" smtClean="0"/>
              <a:t>normal</a:t>
            </a:r>
            <a:endParaRPr lang="en-US" dirty="0" smtClean="0"/>
          </a:p>
          <a:p>
            <a:r>
              <a:rPr lang="en-US" dirty="0" smtClean="0"/>
              <a:t>Getting black-out drunk is </a:t>
            </a:r>
            <a:r>
              <a:rPr lang="en-US" i="1" u="sng" dirty="0" smtClean="0"/>
              <a:t>NOT</a:t>
            </a:r>
            <a:r>
              <a:rPr lang="en-US" dirty="0" smtClean="0"/>
              <a:t> normal</a:t>
            </a:r>
          </a:p>
          <a:p>
            <a:endParaRPr lang="en-US" dirty="0"/>
          </a:p>
          <a:p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78441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046" y="241754"/>
            <a:ext cx="11482754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Title III results – normalizing drinking quantity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7160" y="1378471"/>
            <a:ext cx="7625394" cy="5245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9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722" y="306510"/>
            <a:ext cx="11388969" cy="13255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Climate of normalized alcohol use - improved retention of male students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092" y="2200763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4644" y="1070367"/>
            <a:ext cx="7395256" cy="5576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8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Title III program?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485656"/>
            <a:ext cx="10791092" cy="4809636"/>
          </a:xfrm>
        </p:spPr>
        <p:txBody>
          <a:bodyPr>
            <a:normAutofit/>
          </a:bodyPr>
          <a:lstStyle/>
          <a:p>
            <a:r>
              <a:rPr lang="en-US" sz="3200" dirty="0" smtClean="0"/>
              <a:t>Federal Department of Education, designated by legislation</a:t>
            </a:r>
          </a:p>
          <a:p>
            <a:endParaRPr lang="en-US" sz="3200" dirty="0" smtClean="0"/>
          </a:p>
          <a:p>
            <a:r>
              <a:rPr lang="en-US" sz="3200" dirty="0" smtClean="0"/>
              <a:t>Strengthening Institutions Program (SIP)</a:t>
            </a:r>
          </a:p>
          <a:p>
            <a:pPr lvl="1"/>
            <a:r>
              <a:rPr lang="en-US" sz="2800" dirty="0" smtClean="0"/>
              <a:t>Aimed at strengthening institutions that serve significant population of Pell-eligible students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sz="3200" dirty="0" smtClean="0"/>
              <a:t>To apply for Title III funding in 2015, at least 46% of our students had to be Pell-eligible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9533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evidence of changes in Climate for Alcohol Consumption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Changes in student behaviors – fewer BASICS </a:t>
            </a:r>
            <a:r>
              <a:rPr lang="en-US" dirty="0" err="1" smtClean="0"/>
              <a:t>appts</a:t>
            </a:r>
            <a:endParaRPr lang="en-US" dirty="0" smtClean="0"/>
          </a:p>
          <a:p>
            <a:r>
              <a:rPr lang="en-US" dirty="0" smtClean="0"/>
              <a:t>Students electively requesting BASICS </a:t>
            </a:r>
            <a:r>
              <a:rPr lang="en-US" dirty="0" err="1" smtClean="0"/>
              <a:t>appts</a:t>
            </a:r>
            <a:endParaRPr lang="en-US" dirty="0" smtClean="0"/>
          </a:p>
          <a:p>
            <a:r>
              <a:rPr lang="en-US" dirty="0" smtClean="0"/>
              <a:t>Popularity of SWAT program, Wellness Wednesdays</a:t>
            </a:r>
          </a:p>
        </p:txBody>
      </p:sp>
    </p:spTree>
    <p:extLst>
      <p:ext uri="{BB962C8B-B14F-4D97-AF65-F5344CB8AC3E}">
        <p14:creationId xmlns:p14="http://schemas.microsoft.com/office/powerpoint/2010/main" val="400104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Institution-wide Data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Director of Institutional Effectiveness</a:t>
            </a:r>
          </a:p>
          <a:p>
            <a:r>
              <a:rPr lang="en-US" dirty="0" smtClean="0"/>
              <a:t>Initial focus on helping grant staff collect appropriate data in effective ways</a:t>
            </a:r>
          </a:p>
          <a:p>
            <a:r>
              <a:rPr lang="en-US" dirty="0" smtClean="0"/>
              <a:t>Also helped develop QI project for HLC</a:t>
            </a:r>
          </a:p>
          <a:p>
            <a:r>
              <a:rPr lang="en-US" dirty="0" smtClean="0"/>
              <a:t>Currently supporting IT improvements to IDEA implementation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Eventually will be able to provide more support for a variety of assessment work across the university, has expertise and passion in qualitative methods, also strong in quantitative methods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75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does this work matter?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Students cannot be successful academically unless they:</a:t>
            </a:r>
          </a:p>
          <a:p>
            <a:pPr lvl="1"/>
            <a:r>
              <a:rPr lang="en-US" dirty="0" smtClean="0"/>
              <a:t>Feel like they belong on campus and in their classes regardless of skin color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Keep their drinking at a level that does not interfere with their goals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Limit their heavy drinking frequency so they can get their homework done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Recognize and match “normal” drinking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Are respected by faculty and peers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Have access to support services that they need to succeed academically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89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Part 2 – The role of faculty and advisors</a:t>
            </a:r>
            <a:br>
              <a:rPr lang="en-US" sz="4000" dirty="0" smtClean="0"/>
            </a:br>
            <a:r>
              <a:rPr lang="en-US" sz="4000" dirty="0" smtClean="0"/>
              <a:t>What faculty can do to support minority students and male students?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71809"/>
            <a:ext cx="10515600" cy="435133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04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775" y="147637"/>
            <a:ext cx="10515600" cy="1325563"/>
          </a:xfrm>
        </p:spPr>
        <p:txBody>
          <a:bodyPr/>
          <a:lstStyle/>
          <a:p>
            <a:r>
              <a:rPr lang="en-US" dirty="0" smtClean="0"/>
              <a:t>Overall Requirements of Title III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7320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Title III program requires that your grant activities </a:t>
            </a:r>
            <a:r>
              <a:rPr lang="en-US" dirty="0" smtClean="0"/>
              <a:t>have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two </a:t>
            </a:r>
            <a:r>
              <a:rPr lang="en-US" u="sng" dirty="0"/>
              <a:t>overarching aims</a:t>
            </a:r>
            <a:r>
              <a:rPr lang="en-US" dirty="0"/>
              <a:t> regardless of </a:t>
            </a:r>
            <a:r>
              <a:rPr lang="en-US" dirty="0" smtClean="0"/>
              <a:t>your specific proposal:</a:t>
            </a:r>
          </a:p>
          <a:p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sz="2800" dirty="0"/>
              <a:t>Strengthen the operation of your institution </a:t>
            </a:r>
            <a:r>
              <a:rPr lang="en-US" sz="2800" dirty="0" smtClean="0"/>
              <a:t>to continue serving </a:t>
            </a:r>
            <a:r>
              <a:rPr lang="en-US" sz="2800" dirty="0"/>
              <a:t>Pell-eligible </a:t>
            </a:r>
            <a:r>
              <a:rPr lang="en-US" sz="2800" dirty="0" smtClean="0"/>
              <a:t>students</a:t>
            </a:r>
          </a:p>
          <a:p>
            <a:pPr marL="914400" lvl="1" indent="-457200">
              <a:buFont typeface="+mj-lt"/>
              <a:buAutoNum type="arabicPeriod"/>
            </a:pPr>
            <a:endParaRPr lang="en-US" sz="2800" dirty="0"/>
          </a:p>
          <a:p>
            <a:pPr marL="914400" lvl="1" indent="-457200">
              <a:buFont typeface="+mj-lt"/>
              <a:buAutoNum type="arabicPeriod"/>
            </a:pPr>
            <a:r>
              <a:rPr lang="en-US" sz="2800" dirty="0"/>
              <a:t>Improve </a:t>
            </a:r>
            <a:r>
              <a:rPr lang="en-US" sz="2800" dirty="0" smtClean="0"/>
              <a:t>standard retention </a:t>
            </a:r>
            <a:r>
              <a:rPr lang="en-US" sz="2800" dirty="0"/>
              <a:t>and graduation rates </a:t>
            </a:r>
            <a:r>
              <a:rPr lang="en-US" sz="2800" dirty="0" smtClean="0"/>
              <a:t>we are required to report to IPEDS even if not relevant to proposal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79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</a:t>
            </a:r>
            <a:r>
              <a:rPr lang="en-US" sz="4000" dirty="0" smtClean="0"/>
              <a:t>roposal development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47496"/>
            <a:ext cx="10515600" cy="4319954"/>
          </a:xfrm>
        </p:spPr>
        <p:txBody>
          <a:bodyPr>
            <a:normAutofit/>
          </a:bodyPr>
          <a:lstStyle/>
          <a:p>
            <a:r>
              <a:rPr lang="en-US" u="sng" dirty="0" smtClean="0"/>
              <a:t>Self-study:</a:t>
            </a:r>
            <a:r>
              <a:rPr lang="en-US" dirty="0" smtClean="0"/>
              <a:t> required component of proposal process to identify strengths and weaknesses</a:t>
            </a:r>
          </a:p>
          <a:p>
            <a:endParaRPr lang="en-US" dirty="0" smtClean="0"/>
          </a:p>
          <a:p>
            <a:r>
              <a:rPr lang="en-US" u="sng" dirty="0" smtClean="0"/>
              <a:t>Committee of 5: </a:t>
            </a:r>
            <a:r>
              <a:rPr lang="en-US" dirty="0" smtClean="0"/>
              <a:t>Kate Marley, Becky </a:t>
            </a:r>
            <a:r>
              <a:rPr lang="en-US" dirty="0" err="1" smtClean="0"/>
              <a:t>Hunke</a:t>
            </a:r>
            <a:r>
              <a:rPr lang="en-US" dirty="0" smtClean="0"/>
              <a:t>, Heather Lambert, Susan Rocker and Julie </a:t>
            </a:r>
            <a:r>
              <a:rPr lang="en-US" dirty="0" err="1" smtClean="0"/>
              <a:t>Pinnell</a:t>
            </a:r>
            <a:endParaRPr lang="en-US" dirty="0" smtClean="0"/>
          </a:p>
          <a:p>
            <a:endParaRPr lang="en-US" dirty="0"/>
          </a:p>
          <a:p>
            <a:r>
              <a:rPr lang="en-US" u="sng" dirty="0" smtClean="0"/>
              <a:t>Data:</a:t>
            </a:r>
            <a:r>
              <a:rPr lang="en-US" dirty="0" smtClean="0"/>
              <a:t> local and national surveys, census reports, meetings across university for feedback, ideas and discovery of secret data caches!</a:t>
            </a:r>
          </a:p>
        </p:txBody>
      </p:sp>
    </p:spTree>
    <p:extLst>
      <p:ext uri="{BB962C8B-B14F-4D97-AF65-F5344CB8AC3E}">
        <p14:creationId xmlns:p14="http://schemas.microsoft.com/office/powerpoint/2010/main" val="391363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96" y="139565"/>
            <a:ext cx="10515600" cy="1325563"/>
          </a:xfrm>
        </p:spPr>
        <p:txBody>
          <a:bodyPr/>
          <a:lstStyle/>
          <a:p>
            <a:r>
              <a:rPr lang="en-US" dirty="0" smtClean="0"/>
              <a:t>What did we propose?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0" y="983074"/>
            <a:ext cx="6686549" cy="536057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97165" y="2129135"/>
            <a:ext cx="3091869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CAS</a:t>
            </a:r>
            <a:endParaRPr lang="en-US" sz="2000" dirty="0"/>
          </a:p>
          <a:p>
            <a:r>
              <a:rPr lang="en-US" sz="2400" dirty="0" smtClean="0"/>
              <a:t>Focus 1: Wellness, alcohol norming, education and intervention</a:t>
            </a:r>
          </a:p>
          <a:p>
            <a:endParaRPr lang="en-US" sz="2400" dirty="0" smtClean="0"/>
          </a:p>
          <a:p>
            <a:r>
              <a:rPr lang="en-US" sz="2400" dirty="0"/>
              <a:t>Focus </a:t>
            </a:r>
            <a:r>
              <a:rPr lang="en-US" sz="2400" dirty="0" smtClean="0"/>
              <a:t>2: Minority student success with peer mentoring, peer tutoring, and faculty development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8965622" y="2942200"/>
            <a:ext cx="3102839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CPS</a:t>
            </a:r>
          </a:p>
          <a:p>
            <a:r>
              <a:rPr lang="en-US" sz="2400" dirty="0" smtClean="0"/>
              <a:t>Focus 1: Academic Support Center, 2 staff positions</a:t>
            </a:r>
          </a:p>
          <a:p>
            <a:endParaRPr lang="en-US" sz="2400" dirty="0" smtClean="0"/>
          </a:p>
          <a:p>
            <a:r>
              <a:rPr lang="en-US" sz="2400" dirty="0" smtClean="0"/>
              <a:t>Focus 2: Professional </a:t>
            </a:r>
            <a:r>
              <a:rPr lang="en-US" sz="2400" dirty="0"/>
              <a:t>development resources for faculty and staff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275657" y="621618"/>
            <a:ext cx="415578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Institutional: </a:t>
            </a:r>
          </a:p>
          <a:p>
            <a:r>
              <a:rPr lang="en-US" sz="2400" dirty="0" smtClean="0"/>
              <a:t>Supporting data collection, and Improved </a:t>
            </a:r>
            <a:r>
              <a:rPr lang="en-US" sz="2400" dirty="0"/>
              <a:t>access </a:t>
            </a:r>
            <a:r>
              <a:rPr lang="en-US" sz="2400" dirty="0" smtClean="0"/>
              <a:t>to data for data-based decision-making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229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487" y="206099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How does this </a:t>
            </a:r>
            <a:br>
              <a:rPr lang="en-US" dirty="0" smtClean="0"/>
            </a:br>
            <a:r>
              <a:rPr lang="en-US" dirty="0" smtClean="0"/>
              <a:t>work matter?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773403" y="147500"/>
            <a:ext cx="4128118" cy="267765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For the university:</a:t>
            </a:r>
          </a:p>
          <a:p>
            <a:pPr marL="342900" indent="-342900">
              <a:buAutoNum type="arabicPeriod"/>
            </a:pPr>
            <a:r>
              <a:rPr lang="en-US" sz="2800" dirty="0" smtClean="0"/>
              <a:t>Retaining more students means more revenue</a:t>
            </a:r>
          </a:p>
          <a:p>
            <a:pPr marL="342900" indent="-342900">
              <a:buAutoNum type="arabicPeriod"/>
            </a:pPr>
            <a:r>
              <a:rPr lang="en-US" sz="2800" dirty="0" smtClean="0"/>
              <a:t>Supporting an inclusive community of learners is our MISSION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301487" y="3160644"/>
            <a:ext cx="4850986" cy="31085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For students:</a:t>
            </a:r>
          </a:p>
          <a:p>
            <a:pPr marL="342900" indent="-342900">
              <a:buAutoNum type="arabicPeriod"/>
            </a:pPr>
            <a:r>
              <a:rPr lang="en-US" sz="2800" dirty="0" smtClean="0"/>
              <a:t>Support, community, belonging, academic success</a:t>
            </a:r>
          </a:p>
          <a:p>
            <a:pPr marL="342900" indent="-342900">
              <a:buAutoNum type="arabicPeriod"/>
            </a:pPr>
            <a:r>
              <a:rPr lang="en-US" sz="2800" dirty="0" smtClean="0"/>
              <a:t>Normalized alcohol use that doesn’t undermine goals</a:t>
            </a:r>
          </a:p>
          <a:p>
            <a:pPr marL="342900" indent="-342900">
              <a:buAutoNum type="arabicPeriod"/>
            </a:pPr>
            <a:r>
              <a:rPr lang="en-US" sz="2800" dirty="0" smtClean="0"/>
              <a:t>Earn credits and graduate, less debt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050695" y="2992322"/>
            <a:ext cx="3850826" cy="372409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For faculty:</a:t>
            </a:r>
          </a:p>
          <a:p>
            <a:pPr marL="514350" indent="-514350">
              <a:buFontTx/>
              <a:buAutoNum type="arabicPeriod"/>
            </a:pPr>
            <a:r>
              <a:rPr lang="en-US" sz="2800" dirty="0"/>
              <a:t>Sense of belonging, mentoring, tutoring, support higher </a:t>
            </a:r>
            <a:r>
              <a:rPr lang="en-US" sz="2800" dirty="0" smtClean="0"/>
              <a:t>acad. achievement  </a:t>
            </a:r>
          </a:p>
          <a:p>
            <a:pPr marL="514350" indent="-514350">
              <a:buFontTx/>
              <a:buAutoNum type="arabicPeriod"/>
            </a:pPr>
            <a:r>
              <a:rPr lang="en-US" sz="2400" dirty="0"/>
              <a:t>Better work=happier grading!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Sober students learn better!</a:t>
            </a:r>
          </a:p>
        </p:txBody>
      </p:sp>
    </p:spTree>
    <p:extLst>
      <p:ext uri="{BB962C8B-B14F-4D97-AF65-F5344CB8AC3E}">
        <p14:creationId xmlns:p14="http://schemas.microsoft.com/office/powerpoint/2010/main" val="1091312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7311131"/>
              </p:ext>
            </p:extLst>
          </p:nvPr>
        </p:nvGraphicFramePr>
        <p:xfrm>
          <a:off x="187890" y="199293"/>
          <a:ext cx="11586576" cy="6494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522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30" y="2410535"/>
            <a:ext cx="7131517" cy="4286498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825625"/>
            <a:ext cx="10515600" cy="4351338"/>
          </a:xfrm>
        </p:spPr>
        <p:txBody>
          <a:bodyPr/>
          <a:lstStyle/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2493" y="288099"/>
            <a:ext cx="6062597" cy="4418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87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159" y="-44241"/>
            <a:ext cx="10515600" cy="1325563"/>
          </a:xfrm>
        </p:spPr>
        <p:txBody>
          <a:bodyPr/>
          <a:lstStyle/>
          <a:p>
            <a:r>
              <a:rPr lang="en-US" dirty="0" smtClean="0"/>
              <a:t>College of Arts and Sciences – self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119" y="1065835"/>
            <a:ext cx="9404285" cy="261681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9076" y="1825625"/>
            <a:ext cx="7925805" cy="4895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851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23024</TotalTime>
  <Words>1302</Words>
  <Application>Microsoft Office PowerPoint</Application>
  <PresentationFormat>Widescreen</PresentationFormat>
  <Paragraphs>160</Paragraphs>
  <Slides>23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 Theme</vt:lpstr>
      <vt:lpstr>Doane, Title III, and our students</vt:lpstr>
      <vt:lpstr>What is Title III program?</vt:lpstr>
      <vt:lpstr>Overall Requirements of Title III Program</vt:lpstr>
      <vt:lpstr>Proposal development</vt:lpstr>
      <vt:lpstr>What did we propose?</vt:lpstr>
      <vt:lpstr>How does this  work matter?</vt:lpstr>
      <vt:lpstr>PowerPoint Presentation</vt:lpstr>
      <vt:lpstr>PowerPoint Presentation</vt:lpstr>
      <vt:lpstr>College of Arts and Sciences – self study</vt:lpstr>
      <vt:lpstr>Minority student support </vt:lpstr>
      <vt:lpstr>Minority Student Support</vt:lpstr>
      <vt:lpstr>Minority student retention</vt:lpstr>
      <vt:lpstr>Climate of heavy alcohol use</vt:lpstr>
      <vt:lpstr>Heavy alcohol consumption and college success</vt:lpstr>
      <vt:lpstr>Alcohol Norming Campaign</vt:lpstr>
      <vt:lpstr>Remainder of programming</vt:lpstr>
      <vt:lpstr>Title III results – normalizing drinking frequency</vt:lpstr>
      <vt:lpstr>Title III results – normalizing drinking quantity</vt:lpstr>
      <vt:lpstr>Climate of normalized alcohol use - improved retention of male students</vt:lpstr>
      <vt:lpstr>Other evidence of changes in Climate for Alcohol Consumption</vt:lpstr>
      <vt:lpstr>Institution-wide Data Strategy</vt:lpstr>
      <vt:lpstr>Why does this work matter?</vt:lpstr>
      <vt:lpstr>Part 2 – The role of faculty and advisors What faculty can do to support minority students and male students?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Doane, Title III, and our students</dc:title>
  <dc:creator>Kate Marley</dc:creator>
  <cp:lastModifiedBy>Madeline Deveney</cp:lastModifiedBy>
  <cp:revision>75</cp:revision>
  <cp:lastPrinted>2018-07-05T19:59:31Z</cp:lastPrinted>
  <dcterms:created xsi:type="dcterms:W3CDTF">2018-07-02T16:50:14Z</dcterms:created>
  <dcterms:modified xsi:type="dcterms:W3CDTF">2021-11-23T19:39:51Z</dcterms:modified>
</cp:coreProperties>
</file>