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33"/>
  </p:notesMasterIdLst>
  <p:handoutMasterIdLst>
    <p:handoutMasterId r:id="rId34"/>
  </p:handoutMasterIdLst>
  <p:sldIdLst>
    <p:sldId id="258" r:id="rId5"/>
    <p:sldId id="256" r:id="rId6"/>
    <p:sldId id="301" r:id="rId7"/>
    <p:sldId id="303" r:id="rId8"/>
    <p:sldId id="350" r:id="rId9"/>
    <p:sldId id="351" r:id="rId10"/>
    <p:sldId id="352" r:id="rId11"/>
    <p:sldId id="354" r:id="rId12"/>
    <p:sldId id="307" r:id="rId13"/>
    <p:sldId id="309" r:id="rId14"/>
    <p:sldId id="310" r:id="rId15"/>
    <p:sldId id="315" r:id="rId16"/>
    <p:sldId id="349" r:id="rId17"/>
    <p:sldId id="320" r:id="rId18"/>
    <p:sldId id="322" r:id="rId19"/>
    <p:sldId id="325" r:id="rId20"/>
    <p:sldId id="323" r:id="rId21"/>
    <p:sldId id="331" r:id="rId22"/>
    <p:sldId id="287" r:id="rId23"/>
    <p:sldId id="353" r:id="rId24"/>
    <p:sldId id="348" r:id="rId25"/>
    <p:sldId id="338" r:id="rId26"/>
    <p:sldId id="300" r:id="rId27"/>
    <p:sldId id="341" r:id="rId28"/>
    <p:sldId id="342" r:id="rId29"/>
    <p:sldId id="344" r:id="rId30"/>
    <p:sldId id="343" r:id="rId31"/>
    <p:sldId id="319" r:id="rId32"/>
  </p:sldIdLst>
  <p:sldSz cx="12192000" cy="6858000"/>
  <p:notesSz cx="7077075" cy="9369425"/>
  <p:embeddedFontLst>
    <p:embeddedFont>
      <p:font typeface="Avenir Next LT Pro" panose="020B0504020202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Speak Pro" panose="020B0504020101020102"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BB8"/>
    <a:srgbClr val="5E4BB8"/>
    <a:srgbClr val="A343A9"/>
    <a:srgbClr val="FFD88B"/>
    <a:srgbClr val="E6E6E6"/>
    <a:srgbClr val="CCAFE7"/>
    <a:srgbClr val="6E31A3"/>
    <a:srgbClr val="FFAFD5"/>
    <a:srgbClr val="E7D8E7"/>
    <a:srgbClr val="EF40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5" autoAdjust="0"/>
    <p:restoredTop sz="39119" autoAdjust="0"/>
  </p:normalViewPr>
  <p:slideViewPr>
    <p:cSldViewPr snapToGrid="0">
      <p:cViewPr varScale="1">
        <p:scale>
          <a:sx n="41" d="100"/>
          <a:sy n="41" d="100"/>
        </p:scale>
        <p:origin x="3354" y="42"/>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2" d="100"/>
          <a:sy n="62" d="100"/>
        </p:scale>
        <p:origin x="31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4008705" y="0"/>
            <a:ext cx="3066733" cy="470098"/>
          </a:xfrm>
          <a:prstGeom prst="rect">
            <a:avLst/>
          </a:prstGeom>
        </p:spPr>
        <p:txBody>
          <a:bodyPr vert="horz" lIns="93973" tIns="46986" rIns="93973" bIns="46986" rtlCol="0"/>
          <a:lstStyle>
            <a:lvl1pPr algn="r">
              <a:defRPr sz="1200"/>
            </a:lvl1pPr>
          </a:lstStyle>
          <a:p>
            <a:fld id="{F68C0DD2-AAFF-40FB-B1D5-B76D6B9F63F5}" type="datetimeFigureOut">
              <a:rPr lang="en-US" smtClean="0"/>
              <a:t>06/25/2020</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4008705" y="8899328"/>
            <a:ext cx="3066733" cy="470097"/>
          </a:xfrm>
          <a:prstGeom prst="rect">
            <a:avLst/>
          </a:prstGeom>
        </p:spPr>
        <p:txBody>
          <a:bodyPr vert="horz" lIns="93973" tIns="46986" rIns="93973" bIns="46986"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B0EAA7A3-4278-43C6-8774-F62FA0274339}" type="datetimeFigureOut">
              <a:rPr lang="en-US" smtClean="0"/>
              <a:t>06/25/2020</a:t>
            </a:fld>
            <a:endParaRPr lang="en-US" dirty="0"/>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3973" tIns="46986" rIns="93973" bIns="46986" rtlCol="0" anchor="ctr"/>
          <a:lstStyle/>
          <a:p>
            <a:endParaRPr lang="en-US" dirty="0"/>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POV ON CORE VALUES</a:t>
            </a:r>
          </a:p>
          <a:p>
            <a:pPr marL="176199" indent="-176199" defTabSz="939729">
              <a:buFont typeface="Arial" panose="020B0604020202020204" pitchFamily="34" charset="0"/>
              <a:buChar char="•"/>
              <a:defRPr/>
            </a:pPr>
            <a:r>
              <a:rPr lang="en-US" dirty="0"/>
              <a:t>Values are “ways of being the world”</a:t>
            </a:r>
          </a:p>
          <a:p>
            <a:pPr marL="176199" indent="-176199" defTabSz="939729">
              <a:buFont typeface="Arial" panose="020B0604020202020204" pitchFamily="34" charset="0"/>
              <a:buChar char="•"/>
              <a:defRPr/>
            </a:pPr>
            <a:r>
              <a:rPr lang="en-US" dirty="0"/>
              <a:t>The interesting thing about values is that even if you’ve never consciously considered them before, your values are still an intrinsic part of you. The more aligned you are with your own values, the happier you’ll be. A quiet joy, sometimes subtle, that others may not even notice. </a:t>
            </a:r>
          </a:p>
          <a:p>
            <a:pPr marL="176199" indent="-176199" defTabSz="939729">
              <a:buFont typeface="Arial" panose="020B0604020202020204" pitchFamily="34" charset="0"/>
              <a:buChar char="•"/>
              <a:defRPr/>
            </a:pPr>
            <a:r>
              <a:rPr lang="en-US" dirty="0"/>
              <a:t>By taking the time to identify what drives you, you can gain clarity on areas of your life that may need to change, or steps that you need to take to increase your happiness. </a:t>
            </a:r>
          </a:p>
          <a:p>
            <a:pPr marL="176199" indent="-176199" defTabSz="939729">
              <a:buFont typeface="Arial" panose="020B0604020202020204" pitchFamily="34" charset="0"/>
              <a:buChar char="•"/>
              <a:defRPr/>
            </a:pPr>
            <a:r>
              <a:rPr lang="en-US" dirty="0"/>
              <a:t>Your values affect how you treat yourself and others, how you spend your time, how you manage your emotions, or anything else you can think of that applies to how a life is lived. </a:t>
            </a:r>
          </a:p>
          <a:p>
            <a:pPr marL="176199" indent="-176199" defTabSz="939729">
              <a:buFont typeface="Arial" panose="020B0604020202020204" pitchFamily="34" charset="0"/>
              <a:buChar char="•"/>
              <a:defRPr/>
            </a:pPr>
            <a:r>
              <a:rPr lang="en-US" dirty="0"/>
              <a:t>Taking the time to figure out what’s really important to you, and exactly what it is that motivates you, will help you to be more prepared and resilient when your values are tested. </a:t>
            </a:r>
          </a:p>
          <a:p>
            <a:pPr marL="176199" indent="-176199" defTabSz="939729">
              <a:buFont typeface="Arial" panose="020B0604020202020204" pitchFamily="34" charset="0"/>
              <a:buChar char="•"/>
              <a:defRPr/>
            </a:pPr>
            <a:endParaRPr lang="en-US" dirty="0"/>
          </a:p>
          <a:p>
            <a:pPr defTabSz="939729">
              <a:defRPr/>
            </a:pPr>
            <a:r>
              <a:rPr lang="en-US" b="1" dirty="0"/>
              <a:t>THIS ISN’T ABOUT PERFECTION</a:t>
            </a:r>
          </a:p>
          <a:p>
            <a:pPr marL="176199" indent="-176199">
              <a:buFont typeface="Arial" panose="020B0604020202020204" pitchFamily="34" charset="0"/>
              <a:buChar char="•"/>
            </a:pPr>
            <a:r>
              <a:rPr lang="en-US" dirty="0"/>
              <a:t>You can let go of trying to reach perfection. Even the most successful people in the world are not exactly aligned with every ideal they’ve set for themselves. What we need to do is be forgiving. What we need to do is recognize that we can progress toward having our lives be more aligned with what we hold to be true and worthwhile. We can work toward living in such a way that each year we feel more aligned with our core values, even if we’re not at that supposedly perfect mark that’s somewhat arbitrary. </a:t>
            </a:r>
            <a:endParaRPr lang="en-US" b="0" dirty="0"/>
          </a:p>
        </p:txBody>
      </p:sp>
      <p:sp>
        <p:nvSpPr>
          <p:cNvPr id="4" name="Slide Number Placeholder 3"/>
          <p:cNvSpPr>
            <a:spLocks noGrp="1"/>
          </p:cNvSpPr>
          <p:nvPr>
            <p:ph type="sldNum" sz="quarter" idx="5"/>
          </p:nvPr>
        </p:nvSpPr>
        <p:spPr/>
        <p:txBody>
          <a:bodyPr/>
          <a:lstStyle/>
          <a:p>
            <a:fld id="{0FBDF500-FE05-4D50-AB42-37EDEB80A66C}" type="slidenum">
              <a:rPr lang="en-US" smtClean="0"/>
              <a:t>2</a:t>
            </a:fld>
            <a:endParaRPr lang="en-US" dirty="0"/>
          </a:p>
        </p:txBody>
      </p:sp>
    </p:spTree>
    <p:extLst>
      <p:ext uri="{BB962C8B-B14F-4D97-AF65-F5344CB8AC3E}">
        <p14:creationId xmlns:p14="http://schemas.microsoft.com/office/powerpoint/2010/main" val="266701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12</a:t>
            </a:fld>
            <a:endParaRPr lang="en-US" dirty="0"/>
          </a:p>
        </p:txBody>
      </p:sp>
    </p:spTree>
    <p:extLst>
      <p:ext uri="{BB962C8B-B14F-4D97-AF65-F5344CB8AC3E}">
        <p14:creationId xmlns:p14="http://schemas.microsoft.com/office/powerpoint/2010/main" val="130999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ASKING FOR FEEDBACK</a:t>
            </a:r>
            <a:endParaRPr lang="en-US" b="0" dirty="0"/>
          </a:p>
          <a:p>
            <a:pPr marL="176199" indent="-176199">
              <a:buFont typeface="Arial" panose="020B0604020202020204" pitchFamily="34" charset="0"/>
              <a:buChar char="•"/>
            </a:pPr>
            <a:r>
              <a:rPr lang="en-US" b="0" dirty="0"/>
              <a:t>The reason it’s worthwhile is because sometimes those closest to us can see us more clearly than we see ourselves</a:t>
            </a:r>
          </a:p>
          <a:p>
            <a:pPr marL="176199" indent="-176199">
              <a:buFont typeface="Arial" panose="020B0604020202020204" pitchFamily="34" charset="0"/>
              <a:buChar char="•"/>
            </a:pPr>
            <a:r>
              <a:rPr lang="en-US" b="0" dirty="0"/>
              <a:t>Recommend tapping a diverse set of people across your friends, family, personal network, and professional network</a:t>
            </a:r>
          </a:p>
          <a:p>
            <a:pPr marL="176199" indent="-176199">
              <a:buFont typeface="Arial" panose="020B0604020202020204" pitchFamily="34" charset="0"/>
              <a:buChar char="•"/>
            </a:pPr>
            <a:r>
              <a:rPr lang="en-US" b="0" dirty="0"/>
              <a:t>Very thoughtful sample letter available to help guide you in asking others for feedback</a:t>
            </a:r>
            <a:endParaRPr lang="en-US" b="1" dirty="0"/>
          </a:p>
          <a:p>
            <a:endParaRPr lang="en-US" b="1" dirty="0"/>
          </a:p>
          <a:p>
            <a:endParaRPr lang="en-US" b="1" dirty="0"/>
          </a:p>
          <a:p>
            <a:pPr defTabSz="939729">
              <a:defRPr/>
            </a:pPr>
            <a:r>
              <a:rPr lang="en-US" b="1" dirty="0"/>
              <a:t>REFLECTING ON FEEDBACK</a:t>
            </a:r>
          </a:p>
          <a:p>
            <a:pPr marL="176199" indent="-176199" defTabSz="939729">
              <a:buFont typeface="Arial" panose="020B0604020202020204" pitchFamily="34" charset="0"/>
              <a:buChar char="•"/>
              <a:defRPr/>
            </a:pPr>
            <a:r>
              <a:rPr lang="en-US" dirty="0"/>
              <a:t>Focus on listening rather than responding. Recognize that other people may see your weaknesses more clearly than you do. Be grateful for the feedback.</a:t>
            </a:r>
          </a:p>
          <a:p>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13</a:t>
            </a:fld>
            <a:endParaRPr lang="en-US" dirty="0"/>
          </a:p>
        </p:txBody>
      </p:sp>
    </p:spTree>
    <p:extLst>
      <p:ext uri="{BB962C8B-B14F-4D97-AF65-F5344CB8AC3E}">
        <p14:creationId xmlns:p14="http://schemas.microsoft.com/office/powerpoint/2010/main" val="117964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b="1" dirty="0"/>
              <a:t>REFLECTING ON FEEDBACK</a:t>
            </a:r>
          </a:p>
          <a:p>
            <a:pPr marL="176199" indent="-176199" defTabSz="939729">
              <a:buFont typeface="Arial" panose="020B0604020202020204" pitchFamily="34" charset="0"/>
              <a:buChar char="•"/>
              <a:defRPr/>
            </a:pPr>
            <a:r>
              <a:rPr lang="en-US" dirty="0"/>
              <a:t>Focus on listening rather than responding. Recognize that other people may see your weaknesses more clearly than you do. Be grateful for the feedback.</a:t>
            </a:r>
          </a:p>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14</a:t>
            </a:fld>
            <a:endParaRPr lang="en-US" dirty="0"/>
          </a:p>
        </p:txBody>
      </p:sp>
    </p:spTree>
    <p:extLst>
      <p:ext uri="{BB962C8B-B14F-4D97-AF65-F5344CB8AC3E}">
        <p14:creationId xmlns:p14="http://schemas.microsoft.com/office/powerpoint/2010/main" val="3664961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WELLBEING WHEEL</a:t>
            </a:r>
            <a:endParaRPr lang="en-US" b="0" dirty="0"/>
          </a:p>
          <a:p>
            <a:pPr marL="176199" indent="-176199">
              <a:buFont typeface="Arial" panose="020B0604020202020204" pitchFamily="34" charset="0"/>
              <a:buChar char="•"/>
            </a:pPr>
            <a:r>
              <a:rPr lang="en-US" b="0" dirty="0"/>
              <a:t>Take a sheet of paper, and draw a circle divided up into the number of sections equivalent to the number of core values on your list</a:t>
            </a:r>
          </a:p>
          <a:p>
            <a:pPr marL="176199" indent="-176199">
              <a:buFont typeface="Arial" panose="020B0604020202020204" pitchFamily="34" charset="0"/>
              <a:buChar char="•"/>
            </a:pPr>
            <a:r>
              <a:rPr lang="en-US" b="0" dirty="0"/>
              <a:t>Doesn’t have to be pretty, remember this isn’t about perfection</a:t>
            </a:r>
          </a:p>
          <a:p>
            <a:pPr marL="176199" indent="-176199">
              <a:buFont typeface="Arial" panose="020B0604020202020204" pitchFamily="34" charset="0"/>
              <a:buChar char="•"/>
            </a:pPr>
            <a:r>
              <a:rPr lang="en-US" b="0" dirty="0"/>
              <a:t>Color in each section based on how well you’re living each value</a:t>
            </a:r>
            <a:endParaRPr lang="en-US" b="1" dirty="0"/>
          </a:p>
          <a:p>
            <a:pPr marL="176199" indent="-176199">
              <a:buFont typeface="Arial" panose="020B0604020202020204" pitchFamily="34" charset="0"/>
              <a:buChar char="•"/>
            </a:pPr>
            <a:endParaRPr lang="en-US" b="1" dirty="0"/>
          </a:p>
          <a:p>
            <a:r>
              <a:rPr lang="en-US" b="1" i="1" dirty="0"/>
              <a:t>CLICK TO NEXT SLIDE</a:t>
            </a:r>
            <a:endParaRPr lang="en-US" b="0" i="1" dirty="0"/>
          </a:p>
        </p:txBody>
      </p:sp>
      <p:sp>
        <p:nvSpPr>
          <p:cNvPr id="4" name="Slide Number Placeholder 3"/>
          <p:cNvSpPr>
            <a:spLocks noGrp="1"/>
          </p:cNvSpPr>
          <p:nvPr>
            <p:ph type="sldNum" sz="quarter" idx="5"/>
          </p:nvPr>
        </p:nvSpPr>
        <p:spPr/>
        <p:txBody>
          <a:bodyPr/>
          <a:lstStyle/>
          <a:p>
            <a:fld id="{0FBDF500-FE05-4D50-AB42-37EDEB80A66C}" type="slidenum">
              <a:rPr lang="en-US" smtClean="0"/>
              <a:t>16</a:t>
            </a:fld>
            <a:endParaRPr lang="en-US" dirty="0"/>
          </a:p>
        </p:txBody>
      </p:sp>
    </p:spTree>
    <p:extLst>
      <p:ext uri="{BB962C8B-B14F-4D97-AF65-F5344CB8AC3E}">
        <p14:creationId xmlns:p14="http://schemas.microsoft.com/office/powerpoint/2010/main" val="23464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WELLBEING WHEEL</a:t>
            </a:r>
            <a:endParaRPr lang="en-US" b="0" dirty="0"/>
          </a:p>
          <a:p>
            <a:pPr marL="176199" indent="-176199">
              <a:buFont typeface="Arial" panose="020B0604020202020204" pitchFamily="34" charset="0"/>
              <a:buChar char="•"/>
            </a:pPr>
            <a:r>
              <a:rPr lang="en-US" b="0" dirty="0"/>
              <a:t>Color in each section based on how well you’re living each value</a:t>
            </a:r>
          </a:p>
          <a:p>
            <a:pPr marL="176199" indent="-176199">
              <a:buFont typeface="Arial" panose="020B0604020202020204" pitchFamily="34" charset="0"/>
              <a:buChar char="•"/>
            </a:pPr>
            <a:r>
              <a:rPr lang="en-US" b="0" dirty="0"/>
              <a:t>So for the values you feel like you’re doing the best job living out, those should be the most filled in</a:t>
            </a:r>
          </a:p>
          <a:p>
            <a:pPr marL="176199" indent="-176199">
              <a:buFont typeface="Arial" panose="020B0604020202020204" pitchFamily="34" charset="0"/>
              <a:buChar char="•"/>
            </a:pPr>
            <a:r>
              <a:rPr lang="en-US" b="0" dirty="0"/>
              <a:t>Color doesn’t matter – just added that so it’s easier to see on screen</a:t>
            </a:r>
          </a:p>
          <a:p>
            <a:pPr marL="176199" indent="-176199">
              <a:buFont typeface="Arial" panose="020B0604020202020204" pitchFamily="34" charset="0"/>
              <a:buChar char="•"/>
            </a:pPr>
            <a:endParaRPr lang="en-US" b="0" dirty="0"/>
          </a:p>
          <a:p>
            <a:r>
              <a:rPr lang="en-US" b="1" dirty="0"/>
              <a:t>REFLECTING ON YOUR WHEEL</a:t>
            </a:r>
            <a:endParaRPr lang="en-US" b="0" dirty="0"/>
          </a:p>
          <a:p>
            <a:pPr marL="176199" indent="-176199">
              <a:buFont typeface="Arial" panose="020B0604020202020204" pitchFamily="34" charset="0"/>
              <a:buChar char="•"/>
            </a:pPr>
            <a:r>
              <a:rPr lang="en-US" b="0" dirty="0"/>
              <a:t>Which values are most filled in?</a:t>
            </a:r>
          </a:p>
          <a:p>
            <a:pPr marL="176199" indent="-176199">
              <a:buFont typeface="Arial" panose="020B0604020202020204" pitchFamily="34" charset="0"/>
              <a:buChar char="•"/>
            </a:pPr>
            <a:r>
              <a:rPr lang="en-US" b="0" dirty="0"/>
              <a:t>Which values are least filled in?</a:t>
            </a:r>
          </a:p>
          <a:p>
            <a:pPr marL="646064" lvl="1" indent="-176199">
              <a:buFont typeface="Arial" panose="020B0604020202020204" pitchFamily="34" charset="0"/>
              <a:buChar char="•"/>
            </a:pPr>
            <a:r>
              <a:rPr lang="en-US" b="0" dirty="0"/>
              <a:t>Of those values that are less filled in, what changes could you make to start living in alignment with those values?</a:t>
            </a:r>
          </a:p>
          <a:p>
            <a:pPr marL="646064" lvl="1" indent="-176199">
              <a:buFont typeface="Arial" panose="020B0604020202020204" pitchFamily="34" charset="0"/>
              <a:buChar char="•"/>
            </a:pPr>
            <a:r>
              <a:rPr lang="en-US" b="0" dirty="0" err="1"/>
              <a:t>Brainstom</a:t>
            </a:r>
            <a:r>
              <a:rPr lang="en-US" b="0" dirty="0"/>
              <a:t> a list of ideas -- </a:t>
            </a:r>
            <a:r>
              <a:rPr lang="en-US" dirty="0"/>
              <a:t>don’t limit yourself, censor yourself or tell yourself that any of your ideas are impossible at this stage</a:t>
            </a:r>
            <a:endParaRPr lang="en-US" b="0" dirty="0"/>
          </a:p>
          <a:p>
            <a:pPr marL="646064" lvl="1" indent="-176199">
              <a:buFont typeface="Arial" panose="020B0604020202020204" pitchFamily="34" charset="0"/>
              <a:buChar char="•"/>
            </a:pPr>
            <a:r>
              <a:rPr lang="en-US" dirty="0"/>
              <a:t>For example, if your family relationships are your priority, how could you invest more time and effort into helping them to thrive? Could you schedule at least 30 minutes per day to hang out with your kids without an agenda? Consider what is more achievable for you, set yourself a goal and commit to doing this activity or experience. Grab your calendar and add these actions into your schedule. Then start doing them. Be ready to reassess as time goes on to check whether these values and goals are working for you, so whether you need to gently re-adjust the direction of your life. </a:t>
            </a:r>
          </a:p>
          <a:p>
            <a:pPr marL="176199" indent="-176199">
              <a:buFont typeface="Arial" panose="020B0604020202020204" pitchFamily="34" charset="0"/>
              <a:buChar char="•"/>
            </a:pPr>
            <a:r>
              <a:rPr lang="en-US" b="1" i="1" kern="1200" dirty="0">
                <a:solidFill>
                  <a:schemeClr val="tx1"/>
                </a:solidFill>
                <a:effectLst/>
                <a:latin typeface="+mn-lt"/>
                <a:ea typeface="+mn-ea"/>
                <a:cs typeface="+mn-cs"/>
              </a:rPr>
              <a:t>BREAKOUT SESSION</a:t>
            </a:r>
          </a:p>
          <a:p>
            <a:pPr marL="176199" indent="-176199" defTabSz="939729">
              <a:buFont typeface="Arial" panose="020B0604020202020204" pitchFamily="34" charset="0"/>
              <a:buChar char="•"/>
              <a:defRPr/>
            </a:pPr>
            <a:r>
              <a:rPr lang="en-US" b="0" i="0" kern="1200" dirty="0">
                <a:solidFill>
                  <a:schemeClr val="tx1"/>
                </a:solidFill>
                <a:effectLst/>
                <a:latin typeface="+mn-lt"/>
                <a:ea typeface="+mn-ea"/>
                <a:cs typeface="+mn-cs"/>
              </a:rPr>
              <a:t>You may need to break down ideas into smaller actions that are more doable and easily manageable. </a:t>
            </a:r>
          </a:p>
          <a:p>
            <a:pPr marL="646064" lvl="1" indent="-176199" defTabSz="939729">
              <a:buFont typeface="Arial" panose="020B0604020202020204" pitchFamily="34" charset="0"/>
              <a:buChar char="•"/>
              <a:defRPr/>
            </a:pPr>
            <a:r>
              <a:rPr lang="en-US" dirty="0"/>
              <a:t>Pull out your calendar and plot these small actions into your schedule in a way that is easy to accomplish. You don't have to rush through this because you want to give your psyche time to catch up with your changes. As you accomplish some of these smaller actions, you may want to revisit your list to see if you feel ready to tackle some of the harder ones.  Use your feelings of emotional strength and self-confidence as a guide</a:t>
            </a:r>
          </a:p>
          <a:p>
            <a:pPr marL="176199" indent="-176199" defTabSz="939729">
              <a:buFont typeface="Arial" panose="020B0604020202020204" pitchFamily="34" charset="0"/>
              <a:buChar char="•"/>
              <a:defRPr/>
            </a:pPr>
            <a:r>
              <a:rPr lang="en-US" dirty="0"/>
              <a:t>Even small, incremental changes that align your life with your values will create a huge shift in your feelings and attitude. You will have a sense of direction, a blueprint for your life and work that feels authentic to you, even if you can't act on it all immediately. This is incredibly empowering. You will still have times of transition and upheaval, but this gives you the tools to navigate yourself to calmer shores.</a:t>
            </a:r>
          </a:p>
          <a:p>
            <a:pPr marL="176199" indent="-176199" defTabSz="939729">
              <a:buFont typeface="Arial" panose="020B0604020202020204" pitchFamily="34" charset="0"/>
              <a:buChar char="•"/>
              <a:defRPr/>
            </a:pPr>
            <a:endParaRPr lang="en-US" dirty="0"/>
          </a:p>
          <a:p>
            <a:pPr marL="176199" indent="-176199">
              <a:buFont typeface="Arial" panose="020B0604020202020204" pitchFamily="34" charset="0"/>
              <a:buChar char="•"/>
            </a:pPr>
            <a:endParaRPr lang="en-US" b="0" i="0" kern="1200" dirty="0">
              <a:solidFill>
                <a:schemeClr val="tx1"/>
              </a:solidFill>
              <a:effectLst/>
              <a:latin typeface="+mn-lt"/>
              <a:ea typeface="+mn-ea"/>
              <a:cs typeface="+mn-cs"/>
            </a:endParaRPr>
          </a:p>
          <a:p>
            <a:pPr marL="176199" indent="-176199">
              <a:buFont typeface="Arial" panose="020B0604020202020204" pitchFamily="34" charset="0"/>
              <a:buChar char="•"/>
            </a:pPr>
            <a:endParaRPr lang="en-US" b="0" i="1" kern="1200" dirty="0">
              <a:solidFill>
                <a:schemeClr val="tx1"/>
              </a:solidFill>
              <a:effectLst/>
              <a:latin typeface="+mn-lt"/>
              <a:ea typeface="+mn-ea"/>
              <a:cs typeface="+mn-cs"/>
            </a:endParaRPr>
          </a:p>
          <a:p>
            <a:pPr marL="176199" indent="-176199">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17</a:t>
            </a:fld>
            <a:endParaRPr lang="en-US" dirty="0"/>
          </a:p>
        </p:txBody>
      </p:sp>
    </p:spTree>
    <p:extLst>
      <p:ext uri="{BB962C8B-B14F-4D97-AF65-F5344CB8AC3E}">
        <p14:creationId xmlns:p14="http://schemas.microsoft.com/office/powerpoint/2010/main" val="3047637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additional steps we can take to align our time with our schedule…</a:t>
            </a:r>
          </a:p>
          <a:p>
            <a:pPr marL="176199" indent="-176199">
              <a:buFont typeface="Arial" panose="020B0604020202020204" pitchFamily="34" charset="0"/>
              <a:buChar char="•"/>
            </a:pPr>
            <a:r>
              <a:rPr lang="en-US" dirty="0"/>
              <a:t>Check your schedule</a:t>
            </a:r>
          </a:p>
          <a:p>
            <a:pPr marL="176199" indent="-176199">
              <a:buFont typeface="Arial" panose="020B0604020202020204" pitchFamily="34" charset="0"/>
              <a:buChar char="•"/>
            </a:pPr>
            <a:r>
              <a:rPr lang="en-US" dirty="0"/>
              <a:t>Create a visual reminder</a:t>
            </a:r>
          </a:p>
          <a:p>
            <a:pPr marL="176199" indent="-176199">
              <a:buFont typeface="Arial" panose="020B0604020202020204" pitchFamily="34" charset="0"/>
              <a:buChar char="•"/>
            </a:pPr>
            <a:r>
              <a:rPr lang="en-US" dirty="0"/>
              <a:t>Regularly review your values</a:t>
            </a:r>
            <a:endParaRPr lang="en-US" b="1" dirty="0"/>
          </a:p>
          <a:p>
            <a:pPr defTabSz="939729">
              <a:defRPr/>
            </a:pPr>
            <a:endParaRPr lang="en-US" b="1" dirty="0"/>
          </a:p>
          <a:p>
            <a:pPr defTabSz="939729">
              <a:defRPr/>
            </a:pPr>
            <a:endParaRPr lang="en-US" b="1" dirty="0"/>
          </a:p>
          <a:p>
            <a:pPr defTabSz="939729">
              <a:defRPr/>
            </a:pPr>
            <a:r>
              <a:rPr lang="en-US" b="1" dirty="0"/>
              <a:t>CHECK YOUR SCHEDULE</a:t>
            </a:r>
          </a:p>
          <a:p>
            <a:pPr marL="176199" indent="-176199">
              <a:buFont typeface="Arial" panose="020B0604020202020204" pitchFamily="34" charset="0"/>
              <a:buChar char="•"/>
            </a:pPr>
            <a:r>
              <a:rPr lang="en-US" dirty="0"/>
              <a:t>Do a time audit</a:t>
            </a:r>
          </a:p>
          <a:p>
            <a:pPr lvl="0"/>
            <a:endParaRPr lang="en-US" b="1" dirty="0"/>
          </a:p>
          <a:p>
            <a:pPr lvl="0"/>
            <a:endParaRPr lang="en-US" b="1" dirty="0"/>
          </a:p>
          <a:p>
            <a:pPr lvl="0"/>
            <a:r>
              <a:rPr lang="en-US" b="1" dirty="0"/>
              <a:t>VISUAL REMINDER</a:t>
            </a:r>
          </a:p>
          <a:p>
            <a:pPr marL="176199" indent="-176199">
              <a:buFont typeface="Arial" panose="020B0604020202020204" pitchFamily="34" charset="0"/>
              <a:buChar char="•"/>
            </a:pPr>
            <a:r>
              <a:rPr lang="en-US" i="1" dirty="0"/>
              <a:t>It’s important to have a visual reminder of your values,</a:t>
            </a:r>
            <a:r>
              <a:rPr lang="en-US" dirty="0"/>
              <a:t> in addition to your list of values. This keeps them front and center in your mind. Here are some easy ways to remind yourself of your values on a regular basis:</a:t>
            </a:r>
            <a:endParaRPr lang="en-US" sz="1400" dirty="0"/>
          </a:p>
          <a:p>
            <a:pPr marL="646064" lvl="1" indent="-176199">
              <a:buFont typeface="Arial" panose="020B0604020202020204" pitchFamily="34" charset="0"/>
              <a:buChar char="•"/>
            </a:pPr>
            <a:r>
              <a:rPr lang="en-US" dirty="0"/>
              <a:t>Don’t underestimate the power of a post-it.</a:t>
            </a:r>
            <a:endParaRPr lang="en-US" sz="1400" dirty="0"/>
          </a:p>
          <a:p>
            <a:pPr marL="646064" lvl="1" indent="-176199">
              <a:buFont typeface="Arial" panose="020B0604020202020204" pitchFamily="34" charset="0"/>
              <a:buChar char="•"/>
            </a:pPr>
            <a:r>
              <a:rPr lang="en-US" dirty="0"/>
              <a:t>Find a picture that represents one of your values and keep it somewhere you will see it daily.</a:t>
            </a:r>
            <a:endParaRPr lang="en-US" sz="1400" dirty="0"/>
          </a:p>
          <a:p>
            <a:pPr marL="646064" lvl="1" indent="-176199">
              <a:buFont typeface="Arial" panose="020B0604020202020204" pitchFamily="34" charset="0"/>
              <a:buChar char="•"/>
            </a:pPr>
            <a:r>
              <a:rPr lang="en-US" dirty="0"/>
              <a:t>Create a screensaver or desktop wallpaper – Canva is a great tool (I have some suggested templates you can use)</a:t>
            </a:r>
            <a:endParaRPr lang="en-US" sz="1400" dirty="0"/>
          </a:p>
          <a:p>
            <a:pPr marL="646064" lvl="1" indent="-176199">
              <a:buFont typeface="Arial" panose="020B0604020202020204" pitchFamily="34" charset="0"/>
              <a:buChar char="•"/>
            </a:pPr>
            <a:r>
              <a:rPr lang="en-US" dirty="0"/>
              <a:t>Choose a song to represent one or more of your values and listen to it once a day as part of your morning, afternoon, or evening ritual.</a:t>
            </a:r>
            <a:endParaRPr lang="en-US" sz="1400" dirty="0"/>
          </a:p>
          <a:p>
            <a:pPr lvl="0"/>
            <a:endParaRPr lang="en-US" b="1" dirty="0"/>
          </a:p>
          <a:p>
            <a:pPr lvl="0"/>
            <a:endParaRPr lang="en-US" b="1" dirty="0"/>
          </a:p>
          <a:p>
            <a:pPr lvl="0"/>
            <a:r>
              <a:rPr lang="en-US" b="1" dirty="0"/>
              <a:t>REGULARLY REVIEW YOUR VALUES</a:t>
            </a:r>
          </a:p>
          <a:p>
            <a:pPr marL="646064" lvl="1" indent="-176199">
              <a:buFont typeface="Arial" panose="020B0604020202020204" pitchFamily="34" charset="0"/>
              <a:buChar char="•"/>
            </a:pPr>
            <a:r>
              <a:rPr lang="en-US" dirty="0"/>
              <a:t>Ideally, you should “check in” on your values daily. (If daily feels like too much, try weekly.) Personally, I do this on the way home from work. I ask myself, “How well did my decisions and behavior align with value #1 today?” This takes only two minutes yet provides you with a good sense of what to improve the next day. It keeps you focused and in touch with what is important to you. Especially good to do as you’re teaching yourself to be more aware of your core values</a:t>
            </a:r>
          </a:p>
          <a:p>
            <a:pPr marL="646064" lvl="1" indent="-176199">
              <a:buFont typeface="Arial" panose="020B0604020202020204" pitchFamily="34" charset="0"/>
              <a:buChar char="•"/>
            </a:pPr>
            <a:r>
              <a:rPr lang="en-US" dirty="0"/>
              <a:t>Schedule a time when you can regularly review them. If you have a time in your week, month, or year where you regularly do any sort of planning, reviewing your core values is a good activity to tack on. Regularly looking over them keeps them fresh in your mind and lets you make decisions that align with your values.</a:t>
            </a:r>
          </a:p>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18</a:t>
            </a:fld>
            <a:endParaRPr lang="en-US" dirty="0"/>
          </a:p>
        </p:txBody>
      </p:sp>
    </p:spTree>
    <p:extLst>
      <p:ext uri="{BB962C8B-B14F-4D97-AF65-F5344CB8AC3E}">
        <p14:creationId xmlns:p14="http://schemas.microsoft.com/office/powerpoint/2010/main" val="2898846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19</a:t>
            </a:fld>
            <a:endParaRPr lang="en-US" dirty="0"/>
          </a:p>
        </p:txBody>
      </p:sp>
    </p:spTree>
    <p:extLst>
      <p:ext uri="{BB962C8B-B14F-4D97-AF65-F5344CB8AC3E}">
        <p14:creationId xmlns:p14="http://schemas.microsoft.com/office/powerpoint/2010/main" val="385174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 MISSION STATEMENT</a:t>
            </a:r>
            <a:endParaRPr lang="en-US" b="0" dirty="0"/>
          </a:p>
          <a:p>
            <a:pPr marL="176199" indent="-176199">
              <a:buFont typeface="Arial" panose="020B0604020202020204" pitchFamily="34" charset="0"/>
              <a:buChar char="•"/>
            </a:pPr>
            <a:r>
              <a:rPr lang="en-US" dirty="0"/>
              <a:t>A </a:t>
            </a:r>
            <a:r>
              <a:rPr lang="en-US" i="1" dirty="0"/>
              <a:t>personal mission statement</a:t>
            </a:r>
            <a:r>
              <a:rPr lang="en-US" dirty="0"/>
              <a:t> is a 1–2 sentence motto that is your chance to articulate your values, who you are, and how you define success.</a:t>
            </a:r>
          </a:p>
          <a:p>
            <a:pPr marL="176199" indent="-176199">
              <a:buFont typeface="Arial" panose="020B0604020202020204" pitchFamily="34" charset="0"/>
              <a:buChar char="•"/>
            </a:pPr>
            <a:r>
              <a:rPr lang="en-US" dirty="0"/>
              <a:t>You can use a personal mission statement to guide your decisions, and ensure your professional career path remains aligned with your personal goals.</a:t>
            </a:r>
          </a:p>
          <a:p>
            <a:pPr marL="176199" indent="-176199">
              <a:buFont typeface="Arial" panose="020B0604020202020204" pitchFamily="34" charset="0"/>
              <a:buChar char="•"/>
            </a:pPr>
            <a:r>
              <a:rPr lang="en-US" dirty="0"/>
              <a:t>A personal mission statement also helps you create boundaries and guides you in </a:t>
            </a:r>
            <a:r>
              <a:rPr lang="en-US" i="1" dirty="0"/>
              <a:t>what to say no to</a:t>
            </a:r>
            <a:r>
              <a:rPr lang="en-US" dirty="0"/>
              <a:t>. It aims you at the target and saves time and energy for </a:t>
            </a:r>
            <a:r>
              <a:rPr lang="en-US" i="1" dirty="0"/>
              <a:t>what matters most.</a:t>
            </a:r>
            <a:r>
              <a:rPr lang="en-US" dirty="0"/>
              <a:t> It aligns your every moment in service of your goals.</a:t>
            </a:r>
          </a:p>
          <a:p>
            <a:pPr marL="176199" indent="-176199">
              <a:buFont typeface="Arial" panose="020B0604020202020204" pitchFamily="34" charset="0"/>
              <a:buChar char="•"/>
            </a:pPr>
            <a:endParaRPr lang="en-US" dirty="0"/>
          </a:p>
          <a:p>
            <a:pPr marL="176199" indent="-176199">
              <a:buFont typeface="Arial" panose="020B0604020202020204" pitchFamily="34" charset="0"/>
              <a:buChar char="•"/>
            </a:pPr>
            <a:endParaRPr lang="en-US" dirty="0"/>
          </a:p>
          <a:p>
            <a:r>
              <a:rPr lang="en-US" b="1" dirty="0"/>
              <a:t>GOAL SETTING</a:t>
            </a:r>
          </a:p>
          <a:p>
            <a:pPr marL="176199" indent="-176199">
              <a:buFont typeface="Arial" panose="020B0604020202020204" pitchFamily="34" charset="0"/>
              <a:buChar char="•"/>
            </a:pPr>
            <a:r>
              <a:rPr lang="en-US" b="0" dirty="0"/>
              <a:t>If you’ve ever set a goal that was surprisingly hard to achieve because you felt like you were having to force yourself to do it, like you didn’t have the natural motivation to get it done, or you achieved your goal and didn’t feel as satisfied as you thought you would, it’s possible your goal did not align with your core values</a:t>
            </a:r>
          </a:p>
          <a:p>
            <a:pPr marL="176199" indent="-176199" defTabSz="939729">
              <a:buFont typeface="Arial" panose="020B0604020202020204" pitchFamily="34" charset="0"/>
              <a:buChar char="•"/>
              <a:defRPr/>
            </a:pPr>
            <a:r>
              <a:rPr lang="en-US" dirty="0"/>
              <a:t>Values-based goals lead to more purpose.  They keep you motivated to do the hard work, help you stay productive and create internal excitement. And working to achieve (and then achieving) personal goals that align with your core values leads to a more fulfilling and satisfying life.</a:t>
            </a:r>
          </a:p>
          <a:p>
            <a:pPr marL="176199" indent="-176199" defTabSz="939729">
              <a:buFont typeface="Arial" panose="020B0604020202020204" pitchFamily="34" charset="0"/>
              <a:buChar char="•"/>
              <a:defRPr/>
            </a:pPr>
            <a:r>
              <a:rPr lang="en-US" dirty="0"/>
              <a:t>Still recommend using SMART approach to goal setting</a:t>
            </a:r>
          </a:p>
          <a:p>
            <a:pPr marL="646064" lvl="1" indent="-176199" fontAlgn="base">
              <a:buFont typeface="Arial" panose="020B0604020202020204" pitchFamily="34" charset="0"/>
              <a:buChar char="•"/>
            </a:pPr>
            <a:r>
              <a:rPr lang="en-US" b="1" dirty="0"/>
              <a:t>S</a:t>
            </a:r>
            <a:r>
              <a:rPr lang="en-US" dirty="0"/>
              <a:t>pecific (simple, sensible, significant).</a:t>
            </a:r>
          </a:p>
          <a:p>
            <a:pPr marL="646064" lvl="1" indent="-176199" fontAlgn="base">
              <a:buFont typeface="Arial" panose="020B0604020202020204" pitchFamily="34" charset="0"/>
              <a:buChar char="•"/>
            </a:pPr>
            <a:r>
              <a:rPr lang="en-US" b="1" dirty="0"/>
              <a:t>M</a:t>
            </a:r>
            <a:r>
              <a:rPr lang="en-US" dirty="0"/>
              <a:t>easurable (meaningful, motivating).</a:t>
            </a:r>
          </a:p>
          <a:p>
            <a:pPr marL="646064" lvl="1" indent="-176199" fontAlgn="base">
              <a:buFont typeface="Arial" panose="020B0604020202020204" pitchFamily="34" charset="0"/>
              <a:buChar char="•"/>
            </a:pPr>
            <a:r>
              <a:rPr lang="en-US" b="1" dirty="0"/>
              <a:t>A</a:t>
            </a:r>
            <a:r>
              <a:rPr lang="en-US" dirty="0"/>
              <a:t>chievable (agreed, attainable).</a:t>
            </a:r>
          </a:p>
          <a:p>
            <a:pPr marL="646064" lvl="1" indent="-176199" fontAlgn="base">
              <a:buFont typeface="Arial" panose="020B0604020202020204" pitchFamily="34" charset="0"/>
              <a:buChar char="•"/>
            </a:pPr>
            <a:r>
              <a:rPr lang="en-US" b="1" dirty="0"/>
              <a:t>R</a:t>
            </a:r>
            <a:r>
              <a:rPr lang="en-US" dirty="0"/>
              <a:t>elevant (reasonable, realistic and resourced, results-based).</a:t>
            </a:r>
          </a:p>
          <a:p>
            <a:pPr marL="646064" lvl="1" indent="-176199" fontAlgn="base">
              <a:buFont typeface="Arial" panose="020B0604020202020204" pitchFamily="34" charset="0"/>
              <a:buChar char="•"/>
            </a:pPr>
            <a:r>
              <a:rPr lang="en-US" b="1" dirty="0"/>
              <a:t>T</a:t>
            </a:r>
            <a:r>
              <a:rPr lang="en-US" dirty="0"/>
              <a:t>ime bound (time-based, time limited, time/cost limited, timely, time-sensitive)</a:t>
            </a:r>
          </a:p>
          <a:p>
            <a:pPr marL="176199" indent="-176199">
              <a:buFont typeface="Arial" panose="020B0604020202020204" pitchFamily="34" charset="0"/>
              <a:buChar char="•"/>
            </a:pPr>
            <a:r>
              <a:rPr lang="en-US" dirty="0"/>
              <a:t>Getting clear around your goal helps you to start putting a rough path forward for goal-achievement.  And it helps you to determine whether you </a:t>
            </a:r>
            <a:r>
              <a:rPr lang="en-US" i="1" dirty="0"/>
              <a:t>really</a:t>
            </a:r>
            <a:r>
              <a:rPr lang="en-US" dirty="0"/>
              <a:t> want it.</a:t>
            </a:r>
          </a:p>
          <a:p>
            <a:pPr marL="646064" lvl="1" indent="-176199">
              <a:buFont typeface="Arial" panose="020B0604020202020204" pitchFamily="34" charset="0"/>
              <a:buChar char="•"/>
            </a:pPr>
            <a:r>
              <a:rPr lang="en-US" dirty="0"/>
              <a:t>Furthermore, taking time to think through exactly what you want (and the rough path forward) will uncover:</a:t>
            </a:r>
          </a:p>
          <a:p>
            <a:pPr marL="1115928" lvl="2" indent="-176199">
              <a:buFont typeface="Arial" panose="020B0604020202020204" pitchFamily="34" charset="0"/>
              <a:buChar char="•"/>
            </a:pPr>
            <a:r>
              <a:rPr lang="en-US" dirty="0"/>
              <a:t>Gaps in knowledge and skills (so that you can plan accordingly)</a:t>
            </a:r>
          </a:p>
          <a:p>
            <a:pPr marL="1115928" lvl="2" indent="-176199">
              <a:buFont typeface="Arial" panose="020B0604020202020204" pitchFamily="34" charset="0"/>
              <a:buChar char="•"/>
            </a:pPr>
            <a:r>
              <a:rPr lang="en-US" dirty="0"/>
              <a:t>Where you’ll need help, and</a:t>
            </a:r>
          </a:p>
          <a:p>
            <a:pPr marL="1115928" lvl="2" indent="-176199">
              <a:buFont typeface="Arial" panose="020B0604020202020204" pitchFamily="34" charset="0"/>
              <a:buChar char="•"/>
            </a:pPr>
            <a:r>
              <a:rPr lang="en-US" dirty="0"/>
              <a:t>Habits that might help or hinder your progress.</a:t>
            </a:r>
          </a:p>
          <a:p>
            <a:pPr marL="646064" lvl="1" indent="-176199" defTabSz="939729">
              <a:buFont typeface="Arial" panose="020B0604020202020204" pitchFamily="34" charset="0"/>
              <a:buChar char="•"/>
              <a:defRPr/>
            </a:pPr>
            <a:r>
              <a:rPr lang="en-US" dirty="0"/>
              <a:t>But it’s important to think through what you want and how you might get there so that you can identify where to get started, new habits to develop (and old habits to replace), and how to leverage your strengths and skills to your best advantage along the way. </a:t>
            </a:r>
          </a:p>
          <a:p>
            <a:pPr defTabSz="939729">
              <a:defRPr/>
            </a:pPr>
            <a:endParaRPr lang="en-US" dirty="0"/>
          </a:p>
          <a:p>
            <a:pPr defTabSz="939729">
              <a:defRPr/>
            </a:pPr>
            <a:endParaRPr lang="en-US" dirty="0"/>
          </a:p>
          <a:p>
            <a:r>
              <a:rPr lang="en-US" b="1" dirty="0"/>
              <a:t>EMOTIONS</a:t>
            </a:r>
          </a:p>
          <a:p>
            <a:pPr marL="176199" indent="-176199">
              <a:buFont typeface="Arial" panose="020B0604020202020204" pitchFamily="34" charset="0"/>
              <a:buChar char="•"/>
            </a:pPr>
            <a:r>
              <a:rPr lang="en-US" dirty="0"/>
              <a:t>Emotions can be a good guide to understanding and living your values. The next time you have a strong emotional reaction to something, reflect on that using the lens of your core values.</a:t>
            </a:r>
          </a:p>
          <a:p>
            <a:pPr marL="176199" indent="-176199">
              <a:buFont typeface="Arial" panose="020B0604020202020204" pitchFamily="34" charset="0"/>
              <a:buChar char="•"/>
            </a:pPr>
            <a:r>
              <a:rPr lang="en-US" dirty="0"/>
              <a:t>The emotions that trigger you may be the same across all situations, or they may be different. So just write down anything you think of that leads you away from your values. These emotions, thoughts, and associated bodily sensations are at the root of what causes us to abandon our values. </a:t>
            </a:r>
            <a:r>
              <a:rPr lang="en-US" i="1" dirty="0"/>
              <a:t>When we act in a way that’s inconsistent with our values, we are just attempting to regulate or reduce our negative emotions, even if only temporarily. </a:t>
            </a:r>
            <a:endParaRPr lang="en-US" dirty="0"/>
          </a:p>
          <a:p>
            <a:endParaRPr lang="en-US" dirty="0"/>
          </a:p>
          <a:p>
            <a:endParaRPr lang="en-US" dirty="0"/>
          </a:p>
          <a:p>
            <a:r>
              <a:rPr lang="en-US" b="1" dirty="0"/>
              <a:t>MAKING DECISIONS</a:t>
            </a:r>
            <a:endParaRPr lang="en-US" b="0" dirty="0"/>
          </a:p>
          <a:p>
            <a:pPr marL="176199" indent="-176199">
              <a:buFont typeface="Arial" panose="020B0604020202020204" pitchFamily="34" charset="0"/>
              <a:buChar char="•"/>
            </a:pPr>
            <a:r>
              <a:rPr lang="en-US" b="0" dirty="0"/>
              <a:t>Understanding your core values should help make it easier to make tough decisions</a:t>
            </a:r>
          </a:p>
          <a:p>
            <a:pPr marL="646064" lvl="1" indent="-176199" defTabSz="939729">
              <a:buFont typeface="Arial" panose="020B0604020202020204" pitchFamily="34" charset="0"/>
              <a:buChar char="•"/>
              <a:defRPr/>
            </a:pPr>
            <a:r>
              <a:rPr lang="en-US" dirty="0"/>
              <a:t>When you define your values, it is like having an internal validation system. A lot of your insecurity will fall away. When we are externally validating (which just means going to others for approval), we tend to be unhappier.</a:t>
            </a:r>
          </a:p>
          <a:p>
            <a:pPr marL="646064" lvl="1" indent="-176199" defTabSz="939729">
              <a:buFont typeface="Arial" panose="020B0604020202020204" pitchFamily="34" charset="0"/>
              <a:buChar char="•"/>
              <a:defRPr/>
            </a:pPr>
            <a:r>
              <a:rPr lang="en-US" i="1" dirty="0"/>
              <a:t>They put you as the master of your own ship.</a:t>
            </a:r>
            <a:r>
              <a:rPr lang="en-US" dirty="0"/>
              <a:t> When you define your values, you are no longer a passive bystander in your life.</a:t>
            </a:r>
          </a:p>
          <a:p>
            <a:pPr marL="646064" lvl="1" indent="-176199" defTabSz="939729">
              <a:buFont typeface="Arial" panose="020B0604020202020204" pitchFamily="34" charset="0"/>
              <a:buChar char="•"/>
              <a:defRPr/>
            </a:pPr>
            <a:r>
              <a:rPr lang="en-US" i="1" dirty="0"/>
              <a:t>The clarity seems to create opportunities.</a:t>
            </a:r>
            <a:r>
              <a:rPr lang="en-US" b="1" dirty="0"/>
              <a:t> </a:t>
            </a:r>
            <a:r>
              <a:rPr lang="en-US" dirty="0"/>
              <a:t>This benefit is more subtle, but I have found that something magical happens when I revisit my values: I notice opportunities to bring myself into alignment with them.</a:t>
            </a:r>
          </a:p>
          <a:p>
            <a:pPr marL="176199" indent="-176199" defTabSz="939729">
              <a:buFont typeface="Arial" panose="020B0604020202020204" pitchFamily="34" charset="0"/>
              <a:buChar char="•"/>
              <a:defRPr/>
            </a:pPr>
            <a:r>
              <a:rPr lang="en-US" dirty="0"/>
              <a:t>You could let your decisions be affected by simple questions like: </a:t>
            </a:r>
            <a:r>
              <a:rPr lang="en-US" i="1" dirty="0"/>
              <a:t>will this help me be more aligned to what is important to me? Will this benefit my own happiness? Or is this something that will cause me to feel further away from my own values, leading to unhappiness?</a:t>
            </a:r>
          </a:p>
          <a:p>
            <a:pPr marL="176199" indent="-176199" defTabSz="939729">
              <a:buFont typeface="Arial" panose="020B0604020202020204" pitchFamily="34" charset="0"/>
              <a:buChar char="•"/>
              <a:defRPr/>
            </a:pPr>
            <a:r>
              <a:rPr lang="en-US" dirty="0"/>
              <a:t>With your core values you can make better long-term decisions. If you never sit down to think about your values, then you'll be more likely to make decisions based on whatever information is in front of you at the time. That can be a recipe for regret down the road.</a:t>
            </a:r>
          </a:p>
          <a:p>
            <a:pPr marL="176199" indent="-176199" defTabSz="939729">
              <a:buFont typeface="Arial" panose="020B0604020202020204" pitchFamily="34" charset="0"/>
              <a:buChar char="•"/>
              <a:defRPr/>
            </a:pPr>
            <a:r>
              <a:rPr lang="en-US" dirty="0"/>
              <a:t>Though you’ll never know with 100% certainty what the correct answer is for every decision you make, having some direction is better than no direction.</a:t>
            </a:r>
          </a:p>
          <a:p>
            <a:pPr marL="646064" lvl="1" indent="-176199" defTabSz="939729">
              <a:buFont typeface="Arial" panose="020B0604020202020204" pitchFamily="34" charset="0"/>
              <a:buChar char="•"/>
              <a:defRPr/>
            </a:pPr>
            <a:r>
              <a:rPr lang="en-US" dirty="0"/>
              <a:t>When I've been faced with a difficult decision, I find that searching for the values underlying a particular choice can help me choose a path forward. I may not like the result of my decision, but at least I know </a:t>
            </a:r>
            <a:r>
              <a:rPr lang="en-US" i="1" dirty="0"/>
              <a:t>why</a:t>
            </a:r>
            <a:r>
              <a:rPr lang="en-US" dirty="0"/>
              <a:t> I made the choice, and focusing on my valued reasons counteracts regret and self-blame. </a:t>
            </a:r>
          </a:p>
          <a:p>
            <a:pPr lvl="0"/>
            <a:endParaRPr lang="en-US" b="1" dirty="0"/>
          </a:p>
          <a:p>
            <a:pPr lvl="0"/>
            <a:endParaRPr lang="en-US" b="1" dirty="0"/>
          </a:p>
          <a:p>
            <a:pPr lvl="0"/>
            <a:r>
              <a:rPr lang="en-US" b="1" dirty="0"/>
              <a:t>CAREER DECISIONS</a:t>
            </a:r>
          </a:p>
          <a:p>
            <a:pPr lvl="0"/>
            <a:r>
              <a:rPr lang="en-US" dirty="0"/>
              <a:t>Finally, understanding and being in touch with your values can help guide your decision making at critical times in your professional life, such as:</a:t>
            </a:r>
          </a:p>
          <a:p>
            <a:pPr marL="176199" indent="-176199">
              <a:buFont typeface="Arial" panose="020B0604020202020204" pitchFamily="34" charset="0"/>
              <a:buChar char="•"/>
            </a:pPr>
            <a:r>
              <a:rPr lang="en-US" dirty="0"/>
              <a:t>Do I want to work a job in a competitive environment with a 60 hour+ working week?</a:t>
            </a:r>
          </a:p>
          <a:p>
            <a:pPr marL="176199" indent="-176199">
              <a:buFont typeface="Arial" panose="020B0604020202020204" pitchFamily="34" charset="0"/>
              <a:buChar char="•"/>
            </a:pPr>
            <a:r>
              <a:rPr lang="en-US" dirty="0"/>
              <a:t>Do I really want to run my own business?</a:t>
            </a:r>
          </a:p>
          <a:p>
            <a:pPr marL="176199" indent="-176199">
              <a:buFont typeface="Arial" panose="020B0604020202020204" pitchFamily="34" charset="0"/>
              <a:buChar char="•"/>
            </a:pPr>
            <a:r>
              <a:rPr lang="en-US" dirty="0"/>
              <a:t>Do I want to apply for a promotion?</a:t>
            </a:r>
          </a:p>
          <a:p>
            <a:pPr marL="176199" indent="-176199">
              <a:buFont typeface="Arial" panose="020B0604020202020204" pitchFamily="34" charset="0"/>
              <a:buChar char="•"/>
            </a:pPr>
            <a:r>
              <a:rPr lang="en-US" dirty="0"/>
              <a:t>Should I take a career break?</a:t>
            </a:r>
          </a:p>
          <a:p>
            <a:pPr marL="176199" indent="-176199">
              <a:buFont typeface="Arial" panose="020B0604020202020204" pitchFamily="34" charset="0"/>
              <a:buChar char="•"/>
            </a:pPr>
            <a:r>
              <a:rPr lang="en-US" dirty="0"/>
              <a:t>Should I take the job that makes me feel alive or the one that pays more money?</a:t>
            </a:r>
          </a:p>
          <a:p>
            <a:pPr marL="176199" indent="-176199">
              <a:buFont typeface="Arial" panose="020B0604020202020204" pitchFamily="34" charset="0"/>
              <a:buChar char="•"/>
            </a:pPr>
            <a:endParaRPr lang="en-US" dirty="0"/>
          </a:p>
          <a:p>
            <a:endParaRPr lang="en-US" dirty="0"/>
          </a:p>
          <a:p>
            <a:r>
              <a:rPr lang="en-US" b="1" dirty="0"/>
              <a:t>CORPORATE VALUES</a:t>
            </a:r>
            <a:endParaRPr lang="en-US" b="0" dirty="0"/>
          </a:p>
          <a:p>
            <a:pPr marL="176199" indent="-176199">
              <a:buFont typeface="Arial" panose="020B0604020202020204" pitchFamily="34" charset="0"/>
              <a:buChar char="•"/>
            </a:pPr>
            <a:r>
              <a:rPr lang="en-US" b="0" dirty="0"/>
              <a:t>Check to see if your core values align with your company’s core values. If you’re feeling unsatisfied at work, maybe it’s because your values don’t align. If you’re applying for a job, it can be a gauge if the company would be a good fit for you</a:t>
            </a:r>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20</a:t>
            </a:fld>
            <a:endParaRPr lang="en-US" dirty="0"/>
          </a:p>
        </p:txBody>
      </p:sp>
    </p:spTree>
    <p:extLst>
      <p:ext uri="{BB962C8B-B14F-4D97-AF65-F5344CB8AC3E}">
        <p14:creationId xmlns:p14="http://schemas.microsoft.com/office/powerpoint/2010/main" val="3613049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 MISSION STATEMENT</a:t>
            </a:r>
            <a:endParaRPr lang="en-US" b="0" dirty="0"/>
          </a:p>
          <a:p>
            <a:pPr marL="176199" indent="-176199">
              <a:buFont typeface="Arial" panose="020B0604020202020204" pitchFamily="34" charset="0"/>
              <a:buChar char="•"/>
            </a:pPr>
            <a:r>
              <a:rPr lang="en-US" dirty="0"/>
              <a:t>A </a:t>
            </a:r>
            <a:r>
              <a:rPr lang="en-US" i="1" dirty="0"/>
              <a:t>personal mission statement</a:t>
            </a:r>
            <a:r>
              <a:rPr lang="en-US" dirty="0"/>
              <a:t> is a 1–2 sentence motto that is your chance to articulate your values, who you are, and how you define success.</a:t>
            </a:r>
          </a:p>
          <a:p>
            <a:pPr marL="176199" indent="-176199">
              <a:buFont typeface="Arial" panose="020B0604020202020204" pitchFamily="34" charset="0"/>
              <a:buChar char="•"/>
            </a:pPr>
            <a:r>
              <a:rPr lang="en-US" dirty="0"/>
              <a:t>You can use a personal mission statement to guide your decisions, and ensure your professional career path remains aligned with your personal goals.</a:t>
            </a:r>
          </a:p>
          <a:p>
            <a:pPr marL="176199" indent="-176199">
              <a:buFont typeface="Arial" panose="020B0604020202020204" pitchFamily="34" charset="0"/>
              <a:buChar char="•"/>
            </a:pPr>
            <a:r>
              <a:rPr lang="en-US" dirty="0"/>
              <a:t>A personal mission statement also helps you create boundaries and guides you in </a:t>
            </a:r>
            <a:r>
              <a:rPr lang="en-US" i="1" dirty="0"/>
              <a:t>what to say no to</a:t>
            </a:r>
            <a:r>
              <a:rPr lang="en-US" dirty="0"/>
              <a:t>. It aims you at the target and saves time and energy for </a:t>
            </a:r>
            <a:r>
              <a:rPr lang="en-US" i="1" dirty="0"/>
              <a:t>what matters most.</a:t>
            </a:r>
            <a:r>
              <a:rPr lang="en-US" dirty="0"/>
              <a:t> It aligns your every moment in service of your goals.</a:t>
            </a:r>
          </a:p>
          <a:p>
            <a:pPr marL="176199" indent="-176199">
              <a:buFont typeface="Arial" panose="020B0604020202020204" pitchFamily="34" charset="0"/>
              <a:buChar char="•"/>
            </a:pPr>
            <a:endParaRPr lang="en-US" dirty="0"/>
          </a:p>
          <a:p>
            <a:endParaRPr lang="en-US" dirty="0"/>
          </a:p>
          <a:p>
            <a:r>
              <a:rPr lang="en-US" b="1" dirty="0"/>
              <a:t>EXAMPLES</a:t>
            </a:r>
            <a:endParaRPr lang="en-US" dirty="0"/>
          </a:p>
          <a:p>
            <a:r>
              <a:rPr lang="en-US" i="1" dirty="0"/>
              <a:t>Brianna </a:t>
            </a:r>
            <a:r>
              <a:rPr lang="en-US" i="1" dirty="0" err="1"/>
              <a:t>Sylver</a:t>
            </a:r>
            <a:r>
              <a:rPr lang="en-US" i="1" dirty="0"/>
              <a:t>: To inspire and empower others (my family, friends, team, students, clients, etc.) to rise up to the best versions of themselves.</a:t>
            </a:r>
          </a:p>
          <a:p>
            <a:endParaRPr lang="en-US" i="1" dirty="0"/>
          </a:p>
          <a:p>
            <a:r>
              <a:rPr lang="en-US" i="1" dirty="0"/>
              <a:t>“To simplify the complicated”</a:t>
            </a:r>
            <a:endParaRPr lang="en-US" dirty="0"/>
          </a:p>
          <a:p>
            <a:r>
              <a:rPr lang="en-US" dirty="0"/>
              <a:t> </a:t>
            </a:r>
          </a:p>
          <a:p>
            <a:r>
              <a:rPr lang="en-US" i="1" dirty="0"/>
              <a:t>“To inspire success through teaching”</a:t>
            </a:r>
            <a:endParaRPr lang="en-US" dirty="0"/>
          </a:p>
          <a:p>
            <a:r>
              <a:rPr lang="en-US" dirty="0"/>
              <a:t> </a:t>
            </a:r>
          </a:p>
          <a:p>
            <a:r>
              <a:rPr lang="en-US" i="1" dirty="0"/>
              <a:t>“To create the best version of tomorrow”</a:t>
            </a:r>
            <a:endParaRPr lang="en-US" dirty="0"/>
          </a:p>
          <a:p>
            <a:r>
              <a:rPr lang="en-US" dirty="0"/>
              <a:t> </a:t>
            </a:r>
          </a:p>
          <a:p>
            <a:r>
              <a:rPr lang="en-US" i="1" dirty="0"/>
              <a:t>“To be kind to others and myself”</a:t>
            </a:r>
            <a:endParaRPr lang="en-US" dirty="0"/>
          </a:p>
          <a:p>
            <a:r>
              <a:rPr lang="en-US" dirty="0"/>
              <a:t> </a:t>
            </a:r>
          </a:p>
          <a:p>
            <a:r>
              <a:rPr lang="en-US" i="1" dirty="0"/>
              <a:t>“To improve lives through better healthcare”</a:t>
            </a:r>
            <a:endParaRPr lang="en-US" dirty="0"/>
          </a:p>
          <a:p>
            <a:r>
              <a:rPr lang="en-US" dirty="0"/>
              <a:t> </a:t>
            </a:r>
          </a:p>
          <a:p>
            <a:r>
              <a:rPr lang="en-US" i="1" dirty="0"/>
              <a:t>“To help as many people as possible as much as possible for as long as possible”</a:t>
            </a:r>
            <a:endParaRPr lang="en-US" dirty="0"/>
          </a:p>
          <a:p>
            <a:r>
              <a:rPr lang="en-US" dirty="0"/>
              <a:t> </a:t>
            </a:r>
          </a:p>
          <a:p>
            <a:endParaRPr lang="en-US" b="1" dirty="0"/>
          </a:p>
          <a:p>
            <a:pPr marL="176199" indent="-176199">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21</a:t>
            </a:fld>
            <a:endParaRPr lang="en-US" dirty="0"/>
          </a:p>
        </p:txBody>
      </p:sp>
    </p:spTree>
    <p:extLst>
      <p:ext uri="{BB962C8B-B14F-4D97-AF65-F5344CB8AC3E}">
        <p14:creationId xmlns:p14="http://schemas.microsoft.com/office/powerpoint/2010/main" val="150469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1850"/>
              </a:spcAft>
            </a:pPr>
            <a:r>
              <a:rPr lang="en-US" b="1" dirty="0"/>
              <a:t>Cultivating a deeper understanding of your core values</a:t>
            </a:r>
          </a:p>
          <a:p>
            <a:pPr marL="176199" indent="-176199">
              <a:lnSpc>
                <a:spcPct val="105000"/>
              </a:lnSpc>
              <a:spcAft>
                <a:spcPts val="1850"/>
              </a:spcAft>
              <a:buFont typeface="Arial" panose="020B0604020202020204" pitchFamily="34" charset="0"/>
              <a:buChar char="•"/>
            </a:pPr>
            <a:r>
              <a:rPr lang="en-US" b="0" dirty="0"/>
              <a:t>Writing your own definitions</a:t>
            </a:r>
          </a:p>
          <a:p>
            <a:pPr marL="176199" indent="-176199">
              <a:lnSpc>
                <a:spcPct val="105000"/>
              </a:lnSpc>
              <a:spcAft>
                <a:spcPts val="1850"/>
              </a:spcAft>
              <a:buFont typeface="Arial" panose="020B0604020202020204" pitchFamily="34" charset="0"/>
              <a:buChar char="•"/>
            </a:pPr>
            <a:r>
              <a:rPr lang="en-US" b="0" dirty="0"/>
              <a:t>Vetting your values with reflection questions</a:t>
            </a:r>
          </a:p>
          <a:p>
            <a:pPr marL="176199" indent="-176199">
              <a:lnSpc>
                <a:spcPct val="105000"/>
              </a:lnSpc>
              <a:spcAft>
                <a:spcPts val="1850"/>
              </a:spcAft>
              <a:buFont typeface="Arial" panose="020B0604020202020204" pitchFamily="34" charset="0"/>
              <a:buChar char="•"/>
            </a:pPr>
            <a:r>
              <a:rPr lang="en-US" b="0" dirty="0"/>
              <a:t>Asking others for feedback</a:t>
            </a:r>
          </a:p>
          <a:p>
            <a:pPr>
              <a:lnSpc>
                <a:spcPct val="105000"/>
              </a:lnSpc>
              <a:spcAft>
                <a:spcPts val="1850"/>
              </a:spcAft>
            </a:pPr>
            <a:endParaRPr lang="en-US" b="1" dirty="0"/>
          </a:p>
          <a:p>
            <a:pPr>
              <a:lnSpc>
                <a:spcPct val="105000"/>
              </a:lnSpc>
              <a:spcAft>
                <a:spcPts val="1850"/>
              </a:spcAft>
            </a:pPr>
            <a:r>
              <a:rPr lang="en-US" b="1" dirty="0"/>
              <a:t>Assessing how you’re currently living your values</a:t>
            </a:r>
          </a:p>
          <a:p>
            <a:pPr marL="176199" indent="-176199">
              <a:lnSpc>
                <a:spcPct val="105000"/>
              </a:lnSpc>
              <a:spcAft>
                <a:spcPts val="1850"/>
              </a:spcAft>
              <a:buFont typeface="Arial" panose="020B0604020202020204" pitchFamily="34" charset="0"/>
              <a:buChar char="•"/>
            </a:pPr>
            <a:r>
              <a:rPr lang="en-US" b="0" dirty="0"/>
              <a:t>Wellbeing Wheel</a:t>
            </a:r>
          </a:p>
          <a:p>
            <a:pPr marL="176199" indent="-176199">
              <a:lnSpc>
                <a:spcPct val="105000"/>
              </a:lnSpc>
              <a:spcAft>
                <a:spcPts val="1850"/>
              </a:spcAft>
              <a:buFont typeface="Arial" panose="020B0604020202020204" pitchFamily="34" charset="0"/>
              <a:buChar char="•"/>
            </a:pPr>
            <a:r>
              <a:rPr lang="en-US" b="0" dirty="0"/>
              <a:t>Check your schedule</a:t>
            </a:r>
          </a:p>
          <a:p>
            <a:pPr marL="176199" indent="-176199">
              <a:lnSpc>
                <a:spcPct val="105000"/>
              </a:lnSpc>
              <a:spcAft>
                <a:spcPts val="1850"/>
              </a:spcAft>
              <a:buFont typeface="Arial" panose="020B0604020202020204" pitchFamily="34" charset="0"/>
              <a:buChar char="•"/>
            </a:pPr>
            <a:r>
              <a:rPr lang="en-US" b="0" dirty="0"/>
              <a:t>Visual reminder</a:t>
            </a:r>
          </a:p>
          <a:p>
            <a:pPr marL="176199" indent="-176199">
              <a:lnSpc>
                <a:spcPct val="105000"/>
              </a:lnSpc>
              <a:spcAft>
                <a:spcPts val="1850"/>
              </a:spcAft>
              <a:buFont typeface="Arial" panose="020B0604020202020204" pitchFamily="34" charset="0"/>
              <a:buChar char="•"/>
            </a:pPr>
            <a:r>
              <a:rPr lang="en-US" b="0" dirty="0"/>
              <a:t>Schedule regular time to reflect</a:t>
            </a:r>
          </a:p>
          <a:p>
            <a:pPr>
              <a:lnSpc>
                <a:spcPct val="105000"/>
              </a:lnSpc>
              <a:spcAft>
                <a:spcPts val="1850"/>
              </a:spcAft>
            </a:pPr>
            <a:endParaRPr lang="en-US" b="0" dirty="0"/>
          </a:p>
          <a:p>
            <a:pPr>
              <a:lnSpc>
                <a:spcPct val="105000"/>
              </a:lnSpc>
              <a:spcAft>
                <a:spcPts val="1850"/>
              </a:spcAft>
            </a:pPr>
            <a:r>
              <a:rPr lang="en-US" b="1" dirty="0"/>
              <a:t>Using your values to push you forward</a:t>
            </a:r>
          </a:p>
          <a:p>
            <a:pPr marL="176199" indent="-176199">
              <a:lnSpc>
                <a:spcPct val="105000"/>
              </a:lnSpc>
              <a:spcAft>
                <a:spcPts val="1850"/>
              </a:spcAft>
              <a:buFont typeface="Arial" panose="020B0604020202020204" pitchFamily="34" charset="0"/>
              <a:buChar char="•"/>
            </a:pPr>
            <a:r>
              <a:rPr lang="en-US" b="0" dirty="0"/>
              <a:t>Draft a personal mission statement</a:t>
            </a:r>
          </a:p>
          <a:p>
            <a:pPr marL="176199" indent="-176199">
              <a:lnSpc>
                <a:spcPct val="105000"/>
              </a:lnSpc>
              <a:spcAft>
                <a:spcPts val="1850"/>
              </a:spcAft>
              <a:buFont typeface="Arial" panose="020B0604020202020204" pitchFamily="34" charset="0"/>
              <a:buChar char="•"/>
            </a:pPr>
            <a:r>
              <a:rPr lang="en-US" b="0" dirty="0"/>
              <a:t>Set SMART goals in line with your values</a:t>
            </a:r>
          </a:p>
          <a:p>
            <a:pPr marL="176199" indent="-176199">
              <a:lnSpc>
                <a:spcPct val="105000"/>
              </a:lnSpc>
              <a:spcAft>
                <a:spcPts val="1850"/>
              </a:spcAft>
              <a:buFont typeface="Arial" panose="020B0604020202020204" pitchFamily="34" charset="0"/>
              <a:buChar char="•"/>
            </a:pPr>
            <a:r>
              <a:rPr lang="en-US" b="0" dirty="0"/>
              <a:t>Use your values to better understand your emotions</a:t>
            </a:r>
          </a:p>
          <a:p>
            <a:pPr marL="176199" indent="-176199">
              <a:lnSpc>
                <a:spcPct val="105000"/>
              </a:lnSpc>
              <a:spcAft>
                <a:spcPts val="1850"/>
              </a:spcAft>
              <a:buFont typeface="Arial" panose="020B0604020202020204" pitchFamily="34" charset="0"/>
              <a:buChar char="•"/>
            </a:pPr>
            <a:r>
              <a:rPr lang="en-US" b="0" dirty="0"/>
              <a:t>Finding a career to align with your core values</a:t>
            </a:r>
          </a:p>
          <a:p>
            <a:pPr marL="176199" indent="-176199">
              <a:lnSpc>
                <a:spcPct val="105000"/>
              </a:lnSpc>
              <a:spcAft>
                <a:spcPts val="1850"/>
              </a:spcAft>
              <a:buFont typeface="Arial" panose="020B0604020202020204" pitchFamily="34" charset="0"/>
              <a:buChar char="•"/>
            </a:pPr>
            <a:r>
              <a:rPr lang="en-US" b="0" dirty="0"/>
              <a:t>Use your values as a guide in making tough decisions</a:t>
            </a:r>
          </a:p>
          <a:p>
            <a:pPr marL="176199" indent="-176199">
              <a:lnSpc>
                <a:spcPct val="105000"/>
              </a:lnSpc>
              <a:spcAft>
                <a:spcPts val="1850"/>
              </a:spcAft>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22</a:t>
            </a:fld>
            <a:endParaRPr lang="en-US" dirty="0"/>
          </a:p>
        </p:txBody>
      </p:sp>
    </p:spTree>
    <p:extLst>
      <p:ext uri="{BB962C8B-B14F-4D97-AF65-F5344CB8AC3E}">
        <p14:creationId xmlns:p14="http://schemas.microsoft.com/office/powerpoint/2010/main" val="13341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3</a:t>
            </a:fld>
            <a:endParaRPr lang="en-US" dirty="0"/>
          </a:p>
        </p:txBody>
      </p:sp>
    </p:spTree>
    <p:extLst>
      <p:ext uri="{BB962C8B-B14F-4D97-AF65-F5344CB8AC3E}">
        <p14:creationId xmlns:p14="http://schemas.microsoft.com/office/powerpoint/2010/main" val="928025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23</a:t>
            </a:fld>
            <a:endParaRPr lang="en-US" dirty="0"/>
          </a:p>
        </p:txBody>
      </p:sp>
    </p:spTree>
    <p:extLst>
      <p:ext uri="{BB962C8B-B14F-4D97-AF65-F5344CB8AC3E}">
        <p14:creationId xmlns:p14="http://schemas.microsoft.com/office/powerpoint/2010/main" val="1687906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a:t>
            </a:r>
            <a:endParaRPr lang="en-US" b="0" dirty="0"/>
          </a:p>
          <a:p>
            <a:endParaRPr lang="en-US" b="0" dirty="0"/>
          </a:p>
          <a:p>
            <a:endParaRPr lang="en-US" b="0" dirty="0"/>
          </a:p>
          <a:p>
            <a:endParaRPr lang="en-US" b="0" dirty="0"/>
          </a:p>
          <a:p>
            <a:r>
              <a:rPr lang="en-US" b="1" dirty="0"/>
              <a:t>HUSKER CONNECT</a:t>
            </a:r>
          </a:p>
        </p:txBody>
      </p:sp>
      <p:sp>
        <p:nvSpPr>
          <p:cNvPr id="4" name="Slide Number Placeholder 3"/>
          <p:cNvSpPr>
            <a:spLocks noGrp="1"/>
          </p:cNvSpPr>
          <p:nvPr>
            <p:ph type="sldNum" sz="quarter" idx="5"/>
          </p:nvPr>
        </p:nvSpPr>
        <p:spPr/>
        <p:txBody>
          <a:bodyPr/>
          <a:lstStyle/>
          <a:p>
            <a:fld id="{0FBDF500-FE05-4D50-AB42-37EDEB80A66C}" type="slidenum">
              <a:rPr lang="en-US" smtClean="0"/>
              <a:t>24</a:t>
            </a:fld>
            <a:endParaRPr lang="en-US" dirty="0"/>
          </a:p>
        </p:txBody>
      </p:sp>
    </p:spTree>
    <p:extLst>
      <p:ext uri="{BB962C8B-B14F-4D97-AF65-F5344CB8AC3E}">
        <p14:creationId xmlns:p14="http://schemas.microsoft.com/office/powerpoint/2010/main" val="4280145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28</a:t>
            </a:fld>
            <a:endParaRPr lang="en-US" dirty="0"/>
          </a:p>
        </p:txBody>
      </p:sp>
    </p:spTree>
    <p:extLst>
      <p:ext uri="{BB962C8B-B14F-4D97-AF65-F5344CB8AC3E}">
        <p14:creationId xmlns:p14="http://schemas.microsoft.com/office/powerpoint/2010/main" val="284641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TAKE</a:t>
            </a:r>
            <a:endParaRPr lang="en-US" b="0" dirty="0"/>
          </a:p>
          <a:p>
            <a:pPr marL="176199" indent="-176199">
              <a:buFont typeface="Arial" panose="020B0604020202020204" pitchFamily="34" charset="0"/>
              <a:buChar char="•"/>
            </a:pPr>
            <a:r>
              <a:rPr lang="en-US" b="0" dirty="0"/>
              <a:t>I suggest that you should have 5-8 core values</a:t>
            </a:r>
          </a:p>
          <a:p>
            <a:pPr marL="646064" lvl="1" indent="-176199">
              <a:buFont typeface="Arial" panose="020B0604020202020204" pitchFamily="34" charset="0"/>
              <a:buChar char="•"/>
            </a:pPr>
            <a:r>
              <a:rPr lang="en-US" b="0" dirty="0"/>
              <a:t>In my own work on understanding core values, less than 5 seems too simplified – an incomplete picture of yourself</a:t>
            </a:r>
          </a:p>
          <a:p>
            <a:pPr marL="646064" lvl="1" indent="-176199">
              <a:buFont typeface="Arial" panose="020B0604020202020204" pitchFamily="34" charset="0"/>
              <a:buChar char="•"/>
            </a:pPr>
            <a:r>
              <a:rPr lang="en-US" b="0" dirty="0"/>
              <a:t>More than 8 can get unmanageable</a:t>
            </a:r>
          </a:p>
          <a:p>
            <a:pPr marL="646064" lvl="1" indent="-176199">
              <a:buFont typeface="Arial" panose="020B0604020202020204" pitchFamily="34" charset="0"/>
              <a:buChar char="•"/>
            </a:pPr>
            <a:r>
              <a:rPr lang="en-US" b="0" dirty="0"/>
              <a:t>Also taking a cue from Gallup</a:t>
            </a:r>
          </a:p>
          <a:p>
            <a:pPr marL="176199" indent="-176199">
              <a:buFont typeface="Arial" panose="020B0604020202020204" pitchFamily="34" charset="0"/>
              <a:buChar char="•"/>
            </a:pPr>
            <a:r>
              <a:rPr lang="en-US" b="0" dirty="0"/>
              <a:t>But really, it’s up to you</a:t>
            </a:r>
          </a:p>
          <a:p>
            <a:pPr marL="469864" lvl="1"/>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4</a:t>
            </a:fld>
            <a:endParaRPr lang="en-US" dirty="0"/>
          </a:p>
        </p:txBody>
      </p:sp>
    </p:spTree>
    <p:extLst>
      <p:ext uri="{BB962C8B-B14F-4D97-AF65-F5344CB8AC3E}">
        <p14:creationId xmlns:p14="http://schemas.microsoft.com/office/powerpoint/2010/main" val="288757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TAKE</a:t>
            </a:r>
            <a:endParaRPr lang="en-US" b="0" dirty="0"/>
          </a:p>
          <a:p>
            <a:pPr marL="176199" indent="-176199">
              <a:buFont typeface="Arial" panose="020B0604020202020204" pitchFamily="34" charset="0"/>
              <a:buChar char="•"/>
            </a:pPr>
            <a:r>
              <a:rPr lang="en-US" b="0" dirty="0"/>
              <a:t>I suggest that you should have 5-8 core values</a:t>
            </a:r>
          </a:p>
          <a:p>
            <a:pPr marL="646064" lvl="1" indent="-176199">
              <a:buFont typeface="Arial" panose="020B0604020202020204" pitchFamily="34" charset="0"/>
              <a:buChar char="•"/>
            </a:pPr>
            <a:r>
              <a:rPr lang="en-US" b="0" dirty="0"/>
              <a:t>In my own work on understanding core values, less than 5 seems too simplified – an incomplete picture of yourself</a:t>
            </a:r>
          </a:p>
          <a:p>
            <a:pPr marL="646064" lvl="1" indent="-176199">
              <a:buFont typeface="Arial" panose="020B0604020202020204" pitchFamily="34" charset="0"/>
              <a:buChar char="•"/>
            </a:pPr>
            <a:r>
              <a:rPr lang="en-US" b="0" dirty="0"/>
              <a:t>More than 8 can get unmanageable</a:t>
            </a:r>
          </a:p>
          <a:p>
            <a:pPr marL="646064" lvl="1" indent="-176199">
              <a:buFont typeface="Arial" panose="020B0604020202020204" pitchFamily="34" charset="0"/>
              <a:buChar char="•"/>
            </a:pPr>
            <a:r>
              <a:rPr lang="en-US" b="0" dirty="0"/>
              <a:t>Also taking a cue from Gallup</a:t>
            </a:r>
          </a:p>
          <a:p>
            <a:pPr marL="176199" indent="-176199">
              <a:buFont typeface="Arial" panose="020B0604020202020204" pitchFamily="34" charset="0"/>
              <a:buChar char="•"/>
            </a:pPr>
            <a:r>
              <a:rPr lang="en-US" b="0" dirty="0"/>
              <a:t>But really, it’s up to you</a:t>
            </a:r>
          </a:p>
          <a:p>
            <a:pPr marL="469864" lvl="1"/>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5</a:t>
            </a:fld>
            <a:endParaRPr lang="en-US" dirty="0"/>
          </a:p>
        </p:txBody>
      </p:sp>
    </p:spTree>
    <p:extLst>
      <p:ext uri="{BB962C8B-B14F-4D97-AF65-F5344CB8AC3E}">
        <p14:creationId xmlns:p14="http://schemas.microsoft.com/office/powerpoint/2010/main" val="313100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TAKE</a:t>
            </a:r>
            <a:endParaRPr lang="en-US" b="0" dirty="0"/>
          </a:p>
          <a:p>
            <a:pPr marL="176199" indent="-176199">
              <a:buFont typeface="Arial" panose="020B0604020202020204" pitchFamily="34" charset="0"/>
              <a:buChar char="•"/>
            </a:pPr>
            <a:r>
              <a:rPr lang="en-US" b="0" dirty="0"/>
              <a:t>I suggest that you should have 5-8 core values</a:t>
            </a:r>
          </a:p>
          <a:p>
            <a:pPr marL="646064" lvl="1" indent="-176199">
              <a:buFont typeface="Arial" panose="020B0604020202020204" pitchFamily="34" charset="0"/>
              <a:buChar char="•"/>
            </a:pPr>
            <a:r>
              <a:rPr lang="en-US" b="0" dirty="0"/>
              <a:t>In my own work on understanding core values, less than 5 seems too simplified – an incomplete picture of yourself</a:t>
            </a:r>
          </a:p>
          <a:p>
            <a:pPr marL="646064" lvl="1" indent="-176199">
              <a:buFont typeface="Arial" panose="020B0604020202020204" pitchFamily="34" charset="0"/>
              <a:buChar char="•"/>
            </a:pPr>
            <a:r>
              <a:rPr lang="en-US" b="0" dirty="0"/>
              <a:t>More than 8 can get unmanageable</a:t>
            </a:r>
          </a:p>
          <a:p>
            <a:pPr marL="646064" lvl="1" indent="-176199">
              <a:buFont typeface="Arial" panose="020B0604020202020204" pitchFamily="34" charset="0"/>
              <a:buChar char="•"/>
            </a:pPr>
            <a:r>
              <a:rPr lang="en-US" b="0" dirty="0"/>
              <a:t>Also taking a cue from Gallup</a:t>
            </a:r>
          </a:p>
          <a:p>
            <a:pPr marL="176199" indent="-176199">
              <a:buFont typeface="Arial" panose="020B0604020202020204" pitchFamily="34" charset="0"/>
              <a:buChar char="•"/>
            </a:pPr>
            <a:r>
              <a:rPr lang="en-US" b="0" dirty="0"/>
              <a:t>But really, it’s up to you</a:t>
            </a:r>
          </a:p>
          <a:p>
            <a:pPr marL="469864" lvl="1"/>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6</a:t>
            </a:fld>
            <a:endParaRPr lang="en-US" dirty="0"/>
          </a:p>
        </p:txBody>
      </p:sp>
    </p:spTree>
    <p:extLst>
      <p:ext uri="{BB962C8B-B14F-4D97-AF65-F5344CB8AC3E}">
        <p14:creationId xmlns:p14="http://schemas.microsoft.com/office/powerpoint/2010/main" val="4156521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TAKE</a:t>
            </a:r>
            <a:endParaRPr lang="en-US" b="0" dirty="0"/>
          </a:p>
          <a:p>
            <a:pPr marL="176199" indent="-176199">
              <a:buFont typeface="Arial" panose="020B0604020202020204" pitchFamily="34" charset="0"/>
              <a:buChar char="•"/>
            </a:pPr>
            <a:r>
              <a:rPr lang="en-US" b="0" dirty="0"/>
              <a:t>I suggest that you should have 5-8 core values</a:t>
            </a:r>
          </a:p>
          <a:p>
            <a:pPr marL="646064" lvl="1" indent="-176199">
              <a:buFont typeface="Arial" panose="020B0604020202020204" pitchFamily="34" charset="0"/>
              <a:buChar char="•"/>
            </a:pPr>
            <a:r>
              <a:rPr lang="en-US" b="0" dirty="0"/>
              <a:t>In my own work on understanding core values, less than 5 seems too simplified – an incomplete picture of yourself</a:t>
            </a:r>
          </a:p>
          <a:p>
            <a:pPr marL="646064" lvl="1" indent="-176199">
              <a:buFont typeface="Arial" panose="020B0604020202020204" pitchFamily="34" charset="0"/>
              <a:buChar char="•"/>
            </a:pPr>
            <a:r>
              <a:rPr lang="en-US" b="0" dirty="0"/>
              <a:t>More than 8 can get unmanageable</a:t>
            </a:r>
          </a:p>
          <a:p>
            <a:pPr marL="646064" lvl="1" indent="-176199">
              <a:buFont typeface="Arial" panose="020B0604020202020204" pitchFamily="34" charset="0"/>
              <a:buChar char="•"/>
            </a:pPr>
            <a:r>
              <a:rPr lang="en-US" b="0" dirty="0"/>
              <a:t>Also taking a cue from Gallup</a:t>
            </a:r>
          </a:p>
          <a:p>
            <a:pPr marL="176199" indent="-176199">
              <a:buFont typeface="Arial" panose="020B0604020202020204" pitchFamily="34" charset="0"/>
              <a:buChar char="•"/>
            </a:pPr>
            <a:r>
              <a:rPr lang="en-US" b="0" dirty="0"/>
              <a:t>But really, it’s up to you</a:t>
            </a:r>
          </a:p>
          <a:p>
            <a:pPr marL="469864" lvl="1"/>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7</a:t>
            </a:fld>
            <a:endParaRPr lang="en-US" dirty="0"/>
          </a:p>
        </p:txBody>
      </p:sp>
    </p:spTree>
    <p:extLst>
      <p:ext uri="{BB962C8B-B14F-4D97-AF65-F5344CB8AC3E}">
        <p14:creationId xmlns:p14="http://schemas.microsoft.com/office/powerpoint/2010/main" val="389739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STEP ONE</a:t>
            </a:r>
            <a:endParaRPr lang="en-US" b="0" dirty="0"/>
          </a:p>
          <a:p>
            <a:pPr marL="176199" indent="-176199" defTabSz="939729">
              <a:buFont typeface="Arial" panose="020B0604020202020204" pitchFamily="34" charset="0"/>
              <a:buChar char="•"/>
              <a:defRPr/>
            </a:pPr>
            <a:r>
              <a:rPr lang="en-US" dirty="0"/>
              <a:t>Review your list of values to see if they resonate with you and represent your authentic self</a:t>
            </a:r>
          </a:p>
          <a:p>
            <a:pPr marL="176199" indent="-176199" defTabSz="939729">
              <a:buFont typeface="Arial" panose="020B0604020202020204" pitchFamily="34" charset="0"/>
              <a:buChar char="•"/>
              <a:defRPr/>
            </a:pPr>
            <a:r>
              <a:rPr lang="en-US" dirty="0"/>
              <a:t>Values should be relatively stable over time, but worthwhile to stop and reflect if you are comfortable with the set of values you’ve created, especially as a starting point.</a:t>
            </a:r>
          </a:p>
          <a:p>
            <a:pPr defTabSz="939729">
              <a:defRPr/>
            </a:pPr>
            <a:endParaRPr lang="en-US" dirty="0"/>
          </a:p>
          <a:p>
            <a:pPr defTabSz="939729">
              <a:defRPr/>
            </a:pPr>
            <a:r>
              <a:rPr lang="en-US" b="1" dirty="0"/>
              <a:t>WRITING YOUR OWN DEFINITIONS</a:t>
            </a:r>
          </a:p>
          <a:p>
            <a:pPr marL="176199" indent="-176199" defTabSz="939729">
              <a:buFont typeface="Arial" panose="020B0604020202020204" pitchFamily="34" charset="0"/>
              <a:buChar char="•"/>
              <a:defRPr/>
            </a:pPr>
            <a:r>
              <a:rPr lang="en-US" dirty="0"/>
              <a:t>Write your own definition/name/interpretation of your values to make them unique to you – make them emotional and memorable </a:t>
            </a:r>
          </a:p>
          <a:p>
            <a:endParaRPr lang="en-US" dirty="0"/>
          </a:p>
          <a:p>
            <a:r>
              <a:rPr lang="en-US" b="1" dirty="0"/>
              <a:t>ASKING FOR FEEDBACK</a:t>
            </a:r>
            <a:endParaRPr lang="en-US" b="0" dirty="0"/>
          </a:p>
          <a:p>
            <a:pPr marL="176199" indent="-176199">
              <a:buFont typeface="Arial" panose="020B0604020202020204" pitchFamily="34" charset="0"/>
              <a:buChar char="•"/>
            </a:pPr>
            <a:r>
              <a:rPr lang="en-US" b="0" dirty="0"/>
              <a:t>Was going to make this an extra credit assignment, but after Kristen had a very similar recommendation in her presentation, I realized that this exercise really is worthwhile</a:t>
            </a:r>
          </a:p>
          <a:p>
            <a:pPr marL="176199" indent="-176199">
              <a:buFont typeface="Arial" panose="020B0604020202020204" pitchFamily="34" charset="0"/>
              <a:buChar char="•"/>
            </a:pPr>
            <a:r>
              <a:rPr lang="en-US" b="0" dirty="0"/>
              <a:t>The reason it’s worthwhile is because sometimes those closest to us can see us more clearly than we see ourselves</a:t>
            </a:r>
          </a:p>
          <a:p>
            <a:pPr marL="176199" indent="-176199">
              <a:buFont typeface="Arial" panose="020B0604020202020204" pitchFamily="34" charset="0"/>
              <a:buChar char="•"/>
            </a:pPr>
            <a:r>
              <a:rPr lang="en-US" b="0" dirty="0"/>
              <a:t>Recommend tapping a diverse set of people across your friends, family, personal network, and professional network</a:t>
            </a:r>
          </a:p>
          <a:p>
            <a:pPr marL="176199" indent="-176199">
              <a:buFont typeface="Arial" panose="020B0604020202020204" pitchFamily="34" charset="0"/>
              <a:buChar char="•"/>
            </a:pPr>
            <a:r>
              <a:rPr lang="en-US" b="0" dirty="0"/>
              <a:t>Very thoughtful sample letter available to help guide you in asking others for feedback</a:t>
            </a:r>
            <a:endParaRPr lang="en-US" b="1" dirty="0"/>
          </a:p>
          <a:p>
            <a:endParaRPr lang="en-US" dirty="0"/>
          </a:p>
          <a:p>
            <a:pPr defTabSz="939729">
              <a:defRPr/>
            </a:pPr>
            <a:r>
              <a:rPr lang="en-US" b="1" dirty="0"/>
              <a:t>REFLECTING ON FEEDBACK</a:t>
            </a:r>
          </a:p>
          <a:p>
            <a:pPr marL="176199" indent="-176199" defTabSz="939729">
              <a:buFont typeface="Arial" panose="020B0604020202020204" pitchFamily="34" charset="0"/>
              <a:buChar char="•"/>
              <a:defRPr/>
            </a:pPr>
            <a:r>
              <a:rPr lang="en-US" dirty="0"/>
              <a:t>Focus on listening rather than responding. Recognize that other people may see your weaknesses more clearly than you do. Be grateful for the feedback.</a:t>
            </a:r>
          </a:p>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9</a:t>
            </a:fld>
            <a:endParaRPr lang="en-US" dirty="0"/>
          </a:p>
        </p:txBody>
      </p:sp>
    </p:spTree>
    <p:extLst>
      <p:ext uri="{BB962C8B-B14F-4D97-AF65-F5344CB8AC3E}">
        <p14:creationId xmlns:p14="http://schemas.microsoft.com/office/powerpoint/2010/main" val="218671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CHAT FUNCTION</a:t>
            </a:r>
            <a:endParaRPr lang="en-US" b="0" dirty="0"/>
          </a:p>
          <a:p>
            <a:pPr marL="176199" indent="-176199">
              <a:buFont typeface="Arial" panose="020B0604020202020204" pitchFamily="34" charset="0"/>
              <a:buChar char="•"/>
            </a:pPr>
            <a:r>
              <a:rPr lang="en-US" b="0" dirty="0"/>
              <a:t>How would you define the core value of “adventure”?</a:t>
            </a:r>
            <a:endParaRPr lang="en-US" b="1" dirty="0"/>
          </a:p>
        </p:txBody>
      </p:sp>
      <p:sp>
        <p:nvSpPr>
          <p:cNvPr id="4" name="Slide Number Placeholder 3"/>
          <p:cNvSpPr>
            <a:spLocks noGrp="1"/>
          </p:cNvSpPr>
          <p:nvPr>
            <p:ph type="sldNum" sz="quarter" idx="5"/>
          </p:nvPr>
        </p:nvSpPr>
        <p:spPr/>
        <p:txBody>
          <a:bodyPr/>
          <a:lstStyle/>
          <a:p>
            <a:fld id="{0FBDF500-FE05-4D50-AB42-37EDEB80A66C}" type="slidenum">
              <a:rPr lang="en-US" smtClean="0"/>
              <a:t>10</a:t>
            </a:fld>
            <a:endParaRPr lang="en-US" dirty="0"/>
          </a:p>
        </p:txBody>
      </p:sp>
    </p:spTree>
    <p:extLst>
      <p:ext uri="{BB962C8B-B14F-4D97-AF65-F5344CB8AC3E}">
        <p14:creationId xmlns:p14="http://schemas.microsoft.com/office/powerpoint/2010/main" val="390476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CHAT FUNCTION</a:t>
            </a:r>
            <a:endParaRPr lang="en-US" b="0" dirty="0"/>
          </a:p>
          <a:p>
            <a:pPr marL="176199" indent="-176199">
              <a:buFont typeface="Arial" panose="020B0604020202020204" pitchFamily="34" charset="0"/>
              <a:buChar char="•"/>
            </a:pPr>
            <a:r>
              <a:rPr lang="en-US" b="0" dirty="0"/>
              <a:t>How would you define the core value of “adventure”?</a:t>
            </a:r>
            <a:endParaRPr lang="en-US" b="1" dirty="0"/>
          </a:p>
          <a:p>
            <a:pPr marL="176199" indent="-176199" defTabSz="939729">
              <a:buFont typeface="Arial" panose="020B0604020202020204" pitchFamily="34" charset="0"/>
              <a:buChar char="•"/>
              <a:defRPr/>
            </a:pPr>
            <a:r>
              <a:rPr lang="en-US" b="0" dirty="0"/>
              <a:t>How would you define the core value of “wisdom”?</a:t>
            </a:r>
            <a:endParaRPr lang="en-US" b="1" dirty="0"/>
          </a:p>
          <a:p>
            <a:endParaRPr lang="en-US" dirty="0"/>
          </a:p>
          <a:p>
            <a:r>
              <a:rPr lang="en-US" b="1" dirty="0"/>
              <a:t>MAKING YOUR VALUES MEMORABLE</a:t>
            </a:r>
            <a:endParaRPr lang="en-US" b="0" dirty="0"/>
          </a:p>
          <a:p>
            <a:pPr marL="176199" indent="-176199">
              <a:buFont typeface="Arial" panose="020B0604020202020204" pitchFamily="34" charset="0"/>
              <a:buChar char="•"/>
            </a:pPr>
            <a:r>
              <a:rPr lang="en-US" dirty="0"/>
              <a:t>Although some values are universal, what makes values distinct from morals is they are defined by how you choose to express them. The value of ‘adventure’ for example, may be expressed by one individual completely differently from another.</a:t>
            </a:r>
          </a:p>
        </p:txBody>
      </p:sp>
      <p:sp>
        <p:nvSpPr>
          <p:cNvPr id="4" name="Slide Number Placeholder 3"/>
          <p:cNvSpPr>
            <a:spLocks noGrp="1"/>
          </p:cNvSpPr>
          <p:nvPr>
            <p:ph type="sldNum" sz="quarter" idx="5"/>
          </p:nvPr>
        </p:nvSpPr>
        <p:spPr/>
        <p:txBody>
          <a:bodyPr/>
          <a:lstStyle/>
          <a:p>
            <a:fld id="{0FBDF500-FE05-4D50-AB42-37EDEB80A66C}" type="slidenum">
              <a:rPr lang="en-US" smtClean="0"/>
              <a:t>11</a:t>
            </a:fld>
            <a:endParaRPr lang="en-US" dirty="0"/>
          </a:p>
        </p:txBody>
      </p:sp>
    </p:spTree>
    <p:extLst>
      <p:ext uri="{BB962C8B-B14F-4D97-AF65-F5344CB8AC3E}">
        <p14:creationId xmlns:p14="http://schemas.microsoft.com/office/powerpoint/2010/main" val="2540916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06/25/2020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036531" y="800959"/>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794179" y="10418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175753" y="2239785"/>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036531" y="2380431"/>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05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06/25/2020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06/25/2020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2000"/>
                  <a:lumMod val="7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62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06/25/2020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06/25/2020</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06/25/2020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06/25/2020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06/25/2020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06/25/2020</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06/25/2020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06/25/2020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06/25/2020</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06/25/2020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06/25/2020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198629"/>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06/25/2020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604358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06/25/2020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06/25/2020</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777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06/25/2020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06/25/2020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06/25/2020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06/25/2020</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06/25/2020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06/25/2020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06/25/2020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06/25/2020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06/25/2020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06/25/2020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06/25/2020</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06/25/2020</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06/25/2020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06/25/2020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06/25/2020</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06/25/2020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06/25/2020</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7FD4-2344-4DE6-ADCB-C2935265CE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12BF75-F796-4F1E-AEC5-443C4C71D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58AB01-D5C0-4AEC-8D25-2FF7DDCEF50F}"/>
              </a:ext>
            </a:extLst>
          </p:cNvPr>
          <p:cNvSpPr>
            <a:spLocks noGrp="1"/>
          </p:cNvSpPr>
          <p:nvPr>
            <p:ph type="dt" sz="half" idx="10"/>
          </p:nvPr>
        </p:nvSpPr>
        <p:spPr/>
        <p:txBody>
          <a:bodyPr/>
          <a:lstStyle/>
          <a:p>
            <a:fld id="{D3998A96-4D4B-475E-BB88-604F902FF6D6}" type="datetimeFigureOut">
              <a:rPr lang="en-US" smtClean="0"/>
              <a:t>06/25/2020</a:t>
            </a:fld>
            <a:endParaRPr lang="en-US"/>
          </a:p>
        </p:txBody>
      </p:sp>
      <p:sp>
        <p:nvSpPr>
          <p:cNvPr id="5" name="Footer Placeholder 4">
            <a:extLst>
              <a:ext uri="{FF2B5EF4-FFF2-40B4-BE49-F238E27FC236}">
                <a16:creationId xmlns:a16="http://schemas.microsoft.com/office/drawing/2014/main" id="{02AF5CE5-4F51-419A-B5B3-1E9F73045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162CD-D574-4531-80CC-BE43C38523E6}"/>
              </a:ext>
            </a:extLst>
          </p:cNvPr>
          <p:cNvSpPr>
            <a:spLocks noGrp="1"/>
          </p:cNvSpPr>
          <p:nvPr>
            <p:ph type="sldNum" sz="quarter" idx="12"/>
          </p:nvPr>
        </p:nvSpPr>
        <p:spPr/>
        <p:txBody>
          <a:bodyPr/>
          <a:lstStyle/>
          <a:p>
            <a:fld id="{7DA7A4FB-F06E-4BB9-8A3B-EA365D7F6BA5}" type="slidenum">
              <a:rPr lang="en-US" smtClean="0"/>
              <a:t>‹#›</a:t>
            </a:fld>
            <a:endParaRPr lang="en-US"/>
          </a:p>
        </p:txBody>
      </p:sp>
    </p:spTree>
    <p:extLst>
      <p:ext uri="{BB962C8B-B14F-4D97-AF65-F5344CB8AC3E}">
        <p14:creationId xmlns:p14="http://schemas.microsoft.com/office/powerpoint/2010/main" val="81033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06/25/2020</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06/25/2020</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99" r:id="rId11"/>
    <p:sldLayoutId id="2147483651" r:id="rId12"/>
    <p:sldLayoutId id="2147483670" r:id="rId13"/>
    <p:sldLayoutId id="2147483700" r:id="rId14"/>
    <p:sldLayoutId id="2147483667" r:id="rId15"/>
    <p:sldLayoutId id="2147483668" r:id="rId16"/>
    <p:sldLayoutId id="2147483671" r:id="rId17"/>
    <p:sldLayoutId id="2147483669" r:id="rId18"/>
    <p:sldLayoutId id="2147483653" r:id="rId19"/>
    <p:sldLayoutId id="2147483672" r:id="rId20"/>
    <p:sldLayoutId id="2147483673" r:id="rId21"/>
    <p:sldLayoutId id="2147483674" r:id="rId22"/>
    <p:sldLayoutId id="2147483676" r:id="rId23"/>
    <p:sldLayoutId id="2147483652" r:id="rId24"/>
    <p:sldLayoutId id="2147483677" r:id="rId25"/>
    <p:sldLayoutId id="2147483678" r:id="rId26"/>
    <p:sldLayoutId id="2147483679" r:id="rId27"/>
    <p:sldLayoutId id="2147483681" r:id="rId28"/>
    <p:sldLayoutId id="2147483654" r:id="rId29"/>
    <p:sldLayoutId id="2147483682" r:id="rId30"/>
    <p:sldLayoutId id="2147483683" r:id="rId31"/>
    <p:sldLayoutId id="2147483684" r:id="rId32"/>
    <p:sldLayoutId id="2147483685" r:id="rId33"/>
    <p:sldLayoutId id="2147483701" r:id="rId34"/>
    <p:sldLayoutId id="2147483657" r:id="rId35"/>
    <p:sldLayoutId id="2147483686" r:id="rId36"/>
    <p:sldLayoutId id="2147483687" r:id="rId37"/>
    <p:sldLayoutId id="2147483688" r:id="rId38"/>
    <p:sldLayoutId id="2147483689" r:id="rId39"/>
    <p:sldLayoutId id="2147483656" r:id="rId40"/>
    <p:sldLayoutId id="2147483690" r:id="rId41"/>
    <p:sldLayoutId id="2147483691" r:id="rId42"/>
    <p:sldLayoutId id="2147483692" r:id="rId43"/>
    <p:sldLayoutId id="2147483697" r:id="rId44"/>
    <p:sldLayoutId id="2147483658" r:id="rId45"/>
    <p:sldLayoutId id="2147483693" r:id="rId46"/>
    <p:sldLayoutId id="2147483694" r:id="rId47"/>
    <p:sldLayoutId id="2147483695" r:id="rId48"/>
    <p:sldLayoutId id="2147483696" r:id="rId49"/>
    <p:sldLayoutId id="2147483698" r:id="rId50"/>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hyperlink" Target="https://www.coursecorrectioncoaching.com/set-personal-goals-for-work-life/" TargetMode="External"/><Relationship Id="rId7" Type="http://schemas.openxmlformats.org/officeDocument/2006/relationships/hyperlink" Target="https://blog.hubspot.com/marketing/personal-mission-statement" TargetMode="External"/><Relationship Id="rId2" Type="http://schemas.openxmlformats.org/officeDocument/2006/relationships/hyperlink" Target="https://scottjeffrey.com/personal-core-values/" TargetMode="External"/><Relationship Id="rId1" Type="http://schemas.openxmlformats.org/officeDocument/2006/relationships/slideLayout" Target="../slideLayouts/slideLayout50.xml"/><Relationship Id="rId6" Type="http://schemas.openxmlformats.org/officeDocument/2006/relationships/hyperlink" Target="https://www.andyandrews.com/personal-mission-statement/" TargetMode="External"/><Relationship Id="rId5" Type="http://schemas.openxmlformats.org/officeDocument/2006/relationships/hyperlink" Target="https://zety.com/blog/personal-mission-statement" TargetMode="External"/><Relationship Id="rId4" Type="http://schemas.openxmlformats.org/officeDocument/2006/relationships/hyperlink" Target="https://www.amazon.com/Discovering-Authentic-Values-step-step-ebook/dp/B00ANW1482/ref=sr_1_3?crid=HQ5V29BLH2Y1&amp;dchild=1&amp;keywords=marc+alan+schelske&amp;qid=1588224443&amp;sprefix=marc+alan+sch%2Caps%2C173&amp;sr=8-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valuescentre.com/tools-assessments/pva/" TargetMode="External"/><Relationship Id="rId7" Type="http://schemas.openxmlformats.org/officeDocument/2006/relationships/hyperlink" Target="https://dawnbarclay.com/core-values/" TargetMode="External"/><Relationship Id="rId2" Type="http://schemas.openxmlformats.org/officeDocument/2006/relationships/hyperlink" Target="http://findyourvalues.com/" TargetMode="External"/><Relationship Id="rId1" Type="http://schemas.openxmlformats.org/officeDocument/2006/relationships/slideLayout" Target="../slideLayouts/slideLayout50.xml"/><Relationship Id="rId6" Type="http://schemas.openxmlformats.org/officeDocument/2006/relationships/hyperlink" Target="https://rediscoveryofme.com/the-values-workbook/" TargetMode="External"/><Relationship Id="rId5" Type="http://schemas.openxmlformats.org/officeDocument/2006/relationships/hyperlink" Target="https://www.coursecorrectioncoaching.com/how-to-get-unstuck-in-life-guide/" TargetMode="External"/><Relationship Id="rId4" Type="http://schemas.openxmlformats.org/officeDocument/2006/relationships/hyperlink" Target="https://www.psychologytoday.com/us/tests/personality/values-profile"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canva.com/templates/EADaohHFKJM-magenta-watercolor-spring-desktop-wallpaper/" TargetMode="External"/><Relationship Id="rId13" Type="http://schemas.openxmlformats.org/officeDocument/2006/relationships/hyperlink" Target="https://www.canva.com/templates/EADaj70y2V0-tropical-teal-and-pink-photo-desktop-wallpaper/" TargetMode="External"/><Relationship Id="rId3" Type="http://schemas.openxmlformats.org/officeDocument/2006/relationships/hyperlink" Target="https://www.canva.com/templates/EADajb-jr2M-pink-watercolor-flower-border-cream-desktop-wallpaper/" TargetMode="External"/><Relationship Id="rId7" Type="http://schemas.openxmlformats.org/officeDocument/2006/relationships/hyperlink" Target="https://www.canva.com/templates/EADan3EGMMw-wave/" TargetMode="External"/><Relationship Id="rId12" Type="http://schemas.openxmlformats.org/officeDocument/2006/relationships/hyperlink" Target="https://www.canva.com/templates/EADaj2raNlQ-orange-red-watercolor-flowers-desktop-wallpaper/" TargetMode="External"/><Relationship Id="rId2" Type="http://schemas.openxmlformats.org/officeDocument/2006/relationships/hyperlink" Target="https://www.canva.com/templates/EADihXtdt5Y-green-abstract-paint-wallpaper/" TargetMode="External"/><Relationship Id="rId16" Type="http://schemas.openxmlformats.org/officeDocument/2006/relationships/hyperlink" Target="https://www.canva.com/templates/EADaor3oGuI-colourful-geometric-creative-desktop-wallpaper/" TargetMode="External"/><Relationship Id="rId1" Type="http://schemas.openxmlformats.org/officeDocument/2006/relationships/slideLayout" Target="../slideLayouts/slideLayout50.xml"/><Relationship Id="rId6" Type="http://schemas.openxmlformats.org/officeDocument/2006/relationships/hyperlink" Target="https://www.canva.com/templates/EADah9rRmU0-geometric-triangles-motivational-quote-desktop-wallpaper/" TargetMode="External"/><Relationship Id="rId11" Type="http://schemas.openxmlformats.org/officeDocument/2006/relationships/hyperlink" Target="https://www.canva.com/templates/EADyFGTDxUg-pink-blue-and-yellow-playful-zine-dance-youtube-outro/" TargetMode="External"/><Relationship Id="rId5" Type="http://schemas.openxmlformats.org/officeDocument/2006/relationships/hyperlink" Target="https://www.canva.com/templates/EADaiOAEzJ4-pink-sunset-motivational-desktop-wallpaper/" TargetMode="External"/><Relationship Id="rId15" Type="http://schemas.openxmlformats.org/officeDocument/2006/relationships/hyperlink" Target="https://www.canva.com/templates/EADtkee1fKU-gold-festive-photo-december-2019-calendar-visual-desktop-wallpaper/" TargetMode="External"/><Relationship Id="rId10" Type="http://schemas.openxmlformats.org/officeDocument/2006/relationships/hyperlink" Target="https://www.canva.com/templates/EADq3G3hgtw-yellow-pink-and-blue-fitness-collection-youtube-outro/" TargetMode="External"/><Relationship Id="rId4" Type="http://schemas.openxmlformats.org/officeDocument/2006/relationships/hyperlink" Target="https://www.canva.com/templates/EADtHumhwdc-yellow-festive-flat-illustration-christian-religious-desktop-wallpaper/" TargetMode="External"/><Relationship Id="rId9" Type="http://schemas.openxmlformats.org/officeDocument/2006/relationships/hyperlink" Target="https://www.canva.com/templates/EADanxNU2Mk-pink-painted-floral-illustrations-desktop-wallpaper/" TargetMode="External"/><Relationship Id="rId14" Type="http://schemas.openxmlformats.org/officeDocument/2006/relationships/hyperlink" Target="https://www.canva.com/templates/EADao8NrWo0-pink-and-blue-marble-motivational-desktop-wallpaper/"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5008501"/>
            <a:ext cx="8572213" cy="915873"/>
          </a:xfrm>
        </p:spPr>
        <p:txBody>
          <a:bodyPr>
            <a:normAutofit fontScale="90000"/>
          </a:bodyPr>
          <a:lstStyle/>
          <a:p>
            <a:r>
              <a:rPr lang="en-US" dirty="0"/>
              <a:t>ALIGNING YOUR TIME AND YOUR CORE VALUES</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ERICA HEIDEN | JUNE 2020</a:t>
            </a:r>
          </a:p>
        </p:txBody>
      </p:sp>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F93D0B-979B-428C-BE58-33A081EE56CC}"/>
              </a:ext>
            </a:extLst>
          </p:cNvPr>
          <p:cNvSpPr>
            <a:spLocks noGrp="1"/>
          </p:cNvSpPr>
          <p:nvPr>
            <p:ph type="sldNum" sz="quarter" idx="4294967295"/>
          </p:nvPr>
        </p:nvSpPr>
        <p:spPr>
          <a:xfrm>
            <a:off x="9448800" y="6188075"/>
            <a:ext cx="2743200" cy="365125"/>
          </a:xfrm>
        </p:spPr>
        <p:txBody>
          <a:bodyPr/>
          <a:lstStyle/>
          <a:p>
            <a:fld id="{95CBEC59-7FF9-4688-98DF-89832A0C9025}" type="slidenum">
              <a:rPr lang="en-US" smtClean="0"/>
              <a:t>10</a:t>
            </a:fld>
            <a:endParaRPr lang="en-US" dirty="0"/>
          </a:p>
        </p:txBody>
      </p:sp>
      <p:sp>
        <p:nvSpPr>
          <p:cNvPr id="6" name="Title 18">
            <a:extLst>
              <a:ext uri="{FF2B5EF4-FFF2-40B4-BE49-F238E27FC236}">
                <a16:creationId xmlns:a16="http://schemas.microsoft.com/office/drawing/2014/main" id="{2DE292F3-AFC4-4906-BA07-1DF7EB56A509}"/>
              </a:ext>
            </a:extLst>
          </p:cNvPr>
          <p:cNvSpPr>
            <a:spLocks noGrp="1"/>
          </p:cNvSpPr>
          <p:nvPr>
            <p:ph type="title"/>
          </p:nvPr>
        </p:nvSpPr>
        <p:spPr>
          <a:xfrm>
            <a:off x="650922" y="1628642"/>
            <a:ext cx="4764745" cy="3031847"/>
          </a:xfrm>
        </p:spPr>
        <p:txBody>
          <a:bodyPr anchor="t">
            <a:normAutofit/>
          </a:bodyPr>
          <a:lstStyle/>
          <a:p>
            <a:pPr algn="ctr"/>
            <a:r>
              <a:rPr lang="en-US" sz="4800" dirty="0"/>
              <a:t>ADVENTURE</a:t>
            </a:r>
            <a:br>
              <a:rPr lang="en-US" sz="4800" dirty="0"/>
            </a:br>
            <a:br>
              <a:rPr lang="en-US" sz="4800" dirty="0"/>
            </a:br>
            <a:br>
              <a:rPr lang="en-US" sz="4800" dirty="0"/>
            </a:br>
            <a:r>
              <a:rPr lang="en-US" sz="4800" dirty="0">
                <a:solidFill>
                  <a:schemeClr val="bg1"/>
                </a:solidFill>
              </a:rPr>
              <a:t>WISDOM</a:t>
            </a:r>
          </a:p>
        </p:txBody>
      </p:sp>
    </p:spTree>
    <p:extLst>
      <p:ext uri="{BB962C8B-B14F-4D97-AF65-F5344CB8AC3E}">
        <p14:creationId xmlns:p14="http://schemas.microsoft.com/office/powerpoint/2010/main" val="9967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91BC896-7FC5-43D4-8D5D-DCA9FD56A810}"/>
              </a:ext>
            </a:extLst>
          </p:cNvPr>
          <p:cNvSpPr>
            <a:spLocks noGrp="1"/>
          </p:cNvSpPr>
          <p:nvPr>
            <p:ph type="title"/>
          </p:nvPr>
        </p:nvSpPr>
        <p:spPr>
          <a:xfrm>
            <a:off x="650922" y="1628642"/>
            <a:ext cx="4764745" cy="3031847"/>
          </a:xfrm>
        </p:spPr>
        <p:txBody>
          <a:bodyPr anchor="t">
            <a:normAutofit/>
          </a:bodyPr>
          <a:lstStyle/>
          <a:p>
            <a:pPr algn="ctr"/>
            <a:r>
              <a:rPr lang="en-US" sz="4800" dirty="0"/>
              <a:t>ADVENTURE</a:t>
            </a:r>
            <a:br>
              <a:rPr lang="en-US" sz="4800" dirty="0"/>
            </a:br>
            <a:br>
              <a:rPr lang="en-US" sz="4800" dirty="0"/>
            </a:br>
            <a:br>
              <a:rPr lang="en-US" sz="4800" dirty="0"/>
            </a:br>
            <a:r>
              <a:rPr lang="en-US" sz="4800" dirty="0"/>
              <a:t>WISDOM</a:t>
            </a:r>
          </a:p>
        </p:txBody>
      </p:sp>
      <p:sp>
        <p:nvSpPr>
          <p:cNvPr id="4" name="Slide Number Placeholder 3">
            <a:extLst>
              <a:ext uri="{FF2B5EF4-FFF2-40B4-BE49-F238E27FC236}">
                <a16:creationId xmlns:a16="http://schemas.microsoft.com/office/drawing/2014/main" id="{12F93D0B-979B-428C-BE58-33A081EE56CC}"/>
              </a:ext>
            </a:extLst>
          </p:cNvPr>
          <p:cNvSpPr>
            <a:spLocks noGrp="1"/>
          </p:cNvSpPr>
          <p:nvPr>
            <p:ph type="sldNum" sz="quarter" idx="4294967295"/>
          </p:nvPr>
        </p:nvSpPr>
        <p:spPr>
          <a:xfrm>
            <a:off x="9448800" y="6188075"/>
            <a:ext cx="2743200" cy="365125"/>
          </a:xfrm>
        </p:spPr>
        <p:txBody>
          <a:bodyPr/>
          <a:lstStyle/>
          <a:p>
            <a:fld id="{95CBEC59-7FF9-4688-98DF-89832A0C9025}" type="slidenum">
              <a:rPr lang="en-US" smtClean="0"/>
              <a:t>11</a:t>
            </a:fld>
            <a:endParaRPr lang="en-US" dirty="0"/>
          </a:p>
        </p:txBody>
      </p:sp>
    </p:spTree>
    <p:extLst>
      <p:ext uri="{BB962C8B-B14F-4D97-AF65-F5344CB8AC3E}">
        <p14:creationId xmlns:p14="http://schemas.microsoft.com/office/powerpoint/2010/main" val="316511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VETTING YOUR VALUES</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12</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FF79CA-0392-48FD-ABF5-C229B93A8381}"/>
              </a:ext>
            </a:extLst>
          </p:cNvPr>
          <p:cNvSpPr txBox="1"/>
          <p:nvPr/>
        </p:nvSpPr>
        <p:spPr>
          <a:xfrm>
            <a:off x="1024545" y="1446554"/>
            <a:ext cx="8343390" cy="4037003"/>
          </a:xfrm>
          <a:prstGeom prst="rect">
            <a:avLst/>
          </a:prstGeom>
          <a:noFill/>
        </p:spPr>
        <p:txBody>
          <a:bodyPr wrap="square" rtlCol="0">
            <a:spAutoFit/>
          </a:bodyPr>
          <a:lstStyle/>
          <a:p>
            <a:pPr marL="4763" lvl="1" indent="-4763">
              <a:spcAft>
                <a:spcPts val="1400"/>
              </a:spcAft>
            </a:pPr>
            <a:r>
              <a:rPr lang="en-US" sz="2200" b="1" dirty="0">
                <a:solidFill>
                  <a:srgbClr val="614BB8"/>
                </a:solidFill>
              </a:rPr>
              <a:t>Do each of these values make me feel good about myself?</a:t>
            </a:r>
          </a:p>
          <a:p>
            <a:pPr marL="4763" lvl="1" indent="-4763">
              <a:spcAft>
                <a:spcPts val="1400"/>
              </a:spcAft>
            </a:pPr>
            <a:r>
              <a:rPr lang="en-US" sz="2200" b="1" dirty="0">
                <a:solidFill>
                  <a:srgbClr val="614BB8"/>
                </a:solidFill>
              </a:rPr>
              <a:t>Do I feel a sense of pride when I look at my list of values?</a:t>
            </a:r>
          </a:p>
          <a:p>
            <a:pPr marL="4763" lvl="1" indent="-4763">
              <a:spcAft>
                <a:spcPts val="1400"/>
              </a:spcAft>
            </a:pPr>
            <a:r>
              <a:rPr lang="en-US" sz="2200" b="1" dirty="0">
                <a:solidFill>
                  <a:srgbClr val="614BB8"/>
                </a:solidFill>
              </a:rPr>
              <a:t>Would I be okay if this value wasn’t very present in my life? </a:t>
            </a:r>
          </a:p>
          <a:p>
            <a:pPr marL="4763" lvl="1" indent="-4763">
              <a:spcAft>
                <a:spcPts val="1400"/>
              </a:spcAft>
            </a:pPr>
            <a:r>
              <a:rPr lang="en-US" sz="2200" b="1" dirty="0">
                <a:solidFill>
                  <a:srgbClr val="614BB8"/>
                </a:solidFill>
              </a:rPr>
              <a:t>Would I be comfortable and proud to tell my values to people </a:t>
            </a:r>
            <a:br>
              <a:rPr lang="en-US" sz="2200" b="1" dirty="0">
                <a:solidFill>
                  <a:srgbClr val="614BB8"/>
                </a:solidFill>
              </a:rPr>
            </a:br>
            <a:r>
              <a:rPr lang="en-US" sz="2200" b="1" dirty="0">
                <a:solidFill>
                  <a:srgbClr val="614BB8"/>
                </a:solidFill>
              </a:rPr>
              <a:t>I respect and admire?</a:t>
            </a:r>
          </a:p>
          <a:p>
            <a:pPr marL="4763" lvl="1" indent="-4763">
              <a:spcAft>
                <a:spcPts val="1400"/>
              </a:spcAft>
            </a:pPr>
            <a:r>
              <a:rPr lang="en-US" sz="2200" b="1" dirty="0">
                <a:solidFill>
                  <a:srgbClr val="614BB8"/>
                </a:solidFill>
              </a:rPr>
              <a:t>If I knew that standing by my values could put me in the minority would I still stand by them?</a:t>
            </a:r>
          </a:p>
          <a:p>
            <a:pPr marL="4763" lvl="1" indent="-4763">
              <a:spcAft>
                <a:spcPts val="1400"/>
              </a:spcAft>
            </a:pPr>
            <a:r>
              <a:rPr lang="en-US" sz="2200" b="1" dirty="0">
                <a:solidFill>
                  <a:srgbClr val="614BB8"/>
                </a:solidFill>
              </a:rPr>
              <a:t>If I were to be described at my funeral using the values I have identified would I be satisfied with the life I had lived?</a:t>
            </a:r>
          </a:p>
        </p:txBody>
      </p:sp>
    </p:spTree>
    <p:extLst>
      <p:ext uri="{BB962C8B-B14F-4D97-AF65-F5344CB8AC3E}">
        <p14:creationId xmlns:p14="http://schemas.microsoft.com/office/powerpoint/2010/main" val="3774875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ASKING OTHERS FOR FEEDBACK</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13</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CA982F0-9386-45E2-82CB-9B6B5E3E40F8}"/>
              </a:ext>
            </a:extLst>
          </p:cNvPr>
          <p:cNvSpPr txBox="1"/>
          <p:nvPr/>
        </p:nvSpPr>
        <p:spPr>
          <a:xfrm>
            <a:off x="880448" y="1204728"/>
            <a:ext cx="10514383" cy="4478149"/>
          </a:xfrm>
          <a:prstGeom prst="rect">
            <a:avLst/>
          </a:prstGeom>
          <a:noFill/>
        </p:spPr>
        <p:txBody>
          <a:bodyPr wrap="square" rtlCol="0">
            <a:spAutoFit/>
          </a:bodyPr>
          <a:lstStyle/>
          <a:p>
            <a:pPr>
              <a:spcAft>
                <a:spcPts val="850"/>
              </a:spcAft>
            </a:pPr>
            <a:r>
              <a:rPr lang="en-US" sz="1500" b="1" dirty="0"/>
              <a:t>Example Letter:</a:t>
            </a:r>
            <a:br>
              <a:rPr lang="en-US" sz="1500" b="1" dirty="0"/>
            </a:br>
            <a:r>
              <a:rPr lang="en-US" sz="1500" dirty="0"/>
              <a:t>I’m sending this note to a select few of my close friends and family members because I really value our relationship and your insight.</a:t>
            </a:r>
          </a:p>
          <a:p>
            <a:pPr>
              <a:spcAft>
                <a:spcPts val="850"/>
              </a:spcAft>
            </a:pPr>
            <a:r>
              <a:rPr lang="en-US" sz="1500" dirty="0"/>
              <a:t>I’m in the process of identifying my core values as part of my personal growth, and I’d like your help. You see me from outside my head, which means you see me in ways that I don’t get to see myself. If you’re willing to give me some honest feedback on how you experience me that would be a tremendous gift.</a:t>
            </a:r>
          </a:p>
          <a:p>
            <a:pPr>
              <a:spcAft>
                <a:spcPts val="850"/>
              </a:spcAft>
            </a:pPr>
            <a:r>
              <a:rPr lang="en-US" sz="1500" dirty="0"/>
              <a:t>I’d like for you to email me a list of things you think motivate me, maybe 3-5 items. These can be positive or negative. They just need to be things that you believe motivate my choices and reactions. And please, tell me the truth.</a:t>
            </a:r>
          </a:p>
          <a:p>
            <a:pPr>
              <a:spcAft>
                <a:spcPts val="850"/>
              </a:spcAft>
            </a:pPr>
            <a:r>
              <a:rPr lang="en-US" sz="1500" dirty="0"/>
              <a:t>For example, do you think I’m motivated by family or security or financial gain? What factors have you seen guide me in my relationships or other important choices?</a:t>
            </a:r>
          </a:p>
          <a:p>
            <a:pPr>
              <a:spcAft>
                <a:spcPts val="850"/>
              </a:spcAft>
            </a:pPr>
            <a:r>
              <a:rPr lang="en-US" sz="1500" dirty="0"/>
              <a:t>For each one, it would be helpful if you’d give me a key word or phrase for the motivation (like family or loyalty or “being right”) and then write a few sentences explaining an example you’ve seen with me.</a:t>
            </a:r>
          </a:p>
          <a:p>
            <a:pPr>
              <a:spcAft>
                <a:spcPts val="850"/>
              </a:spcAft>
            </a:pPr>
            <a:r>
              <a:rPr lang="en-US" sz="1500" dirty="0"/>
              <a:t>I promise to simply listen to your feedback without defensiveness. I may contact you with some clarifying questions, but I won’t question your experiences or get defensive. I truly want to know the unvarnished truth about how you experience me. If you’re willing to support me in this way, it would be really helpful to get your thoughts back by [provide a deadline].</a:t>
            </a:r>
          </a:p>
          <a:p>
            <a:pPr>
              <a:spcAft>
                <a:spcPts val="850"/>
              </a:spcAft>
            </a:pPr>
            <a:r>
              <a:rPr lang="en-US" sz="1500" dirty="0"/>
              <a:t>And if this feels uncomfortable or you don’t have time to do it or really any reason at all, please don’t feel burdened by my request. If you have any questions, please call or email. I’d love to talk about it.</a:t>
            </a:r>
          </a:p>
        </p:txBody>
      </p:sp>
      <p:sp>
        <p:nvSpPr>
          <p:cNvPr id="15" name="Rectangle 14">
            <a:extLst>
              <a:ext uri="{FF2B5EF4-FFF2-40B4-BE49-F238E27FC236}">
                <a16:creationId xmlns:a16="http://schemas.microsoft.com/office/drawing/2014/main" id="{42B97DB6-13E7-4239-BC1D-0E224BD08C73}"/>
              </a:ext>
            </a:extLst>
          </p:cNvPr>
          <p:cNvSpPr/>
          <p:nvPr/>
        </p:nvSpPr>
        <p:spPr>
          <a:xfrm>
            <a:off x="880448" y="6279851"/>
            <a:ext cx="4833643" cy="507831"/>
          </a:xfrm>
          <a:prstGeom prst="rect">
            <a:avLst/>
          </a:prstGeom>
        </p:spPr>
        <p:txBody>
          <a:bodyPr wrap="square">
            <a:spAutoFit/>
          </a:bodyPr>
          <a:lstStyle/>
          <a:p>
            <a:r>
              <a:rPr lang="en-US" sz="1350" b="1" i="1" dirty="0">
                <a:solidFill>
                  <a:schemeClr val="tx2"/>
                </a:solidFill>
              </a:rPr>
              <a:t>Letter provided by Marc Alan </a:t>
            </a:r>
            <a:r>
              <a:rPr lang="en-US" sz="1350" b="1" i="1" dirty="0" err="1">
                <a:solidFill>
                  <a:schemeClr val="tx2"/>
                </a:solidFill>
              </a:rPr>
              <a:t>Schelske</a:t>
            </a:r>
            <a:r>
              <a:rPr lang="en-US" sz="1350" b="1" i="1" dirty="0">
                <a:solidFill>
                  <a:schemeClr val="tx2"/>
                </a:solidFill>
              </a:rPr>
              <a:t>, author of </a:t>
            </a:r>
            <a:br>
              <a:rPr lang="en-US" sz="1350" b="1" i="1" dirty="0">
                <a:solidFill>
                  <a:schemeClr val="tx2"/>
                </a:solidFill>
              </a:rPr>
            </a:br>
            <a:r>
              <a:rPr lang="en-US" sz="1350" b="1" i="1" dirty="0">
                <a:solidFill>
                  <a:schemeClr val="tx2"/>
                </a:solidFill>
              </a:rPr>
              <a:t>Discovering Your Authentic Core Values: A Step by Step Guide</a:t>
            </a:r>
            <a:endParaRPr lang="en-US" sz="1350" i="1" dirty="0"/>
          </a:p>
        </p:txBody>
      </p:sp>
    </p:spTree>
    <p:extLst>
      <p:ext uri="{BB962C8B-B14F-4D97-AF65-F5344CB8AC3E}">
        <p14:creationId xmlns:p14="http://schemas.microsoft.com/office/powerpoint/2010/main" val="1854871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REFLECTING ON FEEDBACK</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14</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FF79CA-0392-48FD-ABF5-C229B93A8381}"/>
              </a:ext>
            </a:extLst>
          </p:cNvPr>
          <p:cNvSpPr txBox="1"/>
          <p:nvPr/>
        </p:nvSpPr>
        <p:spPr>
          <a:xfrm>
            <a:off x="1024545" y="1446554"/>
            <a:ext cx="8343390" cy="3359894"/>
          </a:xfrm>
          <a:prstGeom prst="rect">
            <a:avLst/>
          </a:prstGeom>
          <a:noFill/>
        </p:spPr>
        <p:txBody>
          <a:bodyPr wrap="square" rtlCol="0">
            <a:spAutoFit/>
          </a:bodyPr>
          <a:lstStyle/>
          <a:p>
            <a:pPr marL="4763" lvl="1" indent="-4763">
              <a:spcAft>
                <a:spcPts val="1400"/>
              </a:spcAft>
            </a:pPr>
            <a:r>
              <a:rPr lang="en-US" sz="2200" b="1" dirty="0">
                <a:solidFill>
                  <a:srgbClr val="614BB8"/>
                </a:solidFill>
              </a:rPr>
              <a:t>Did you have discomfort or resistance to making the request?</a:t>
            </a:r>
          </a:p>
          <a:p>
            <a:pPr marL="4763" lvl="1" indent="-4763">
              <a:spcAft>
                <a:spcPts val="1400"/>
              </a:spcAft>
            </a:pPr>
            <a:r>
              <a:rPr lang="en-US" sz="2200" b="1" dirty="0">
                <a:solidFill>
                  <a:srgbClr val="614BB8"/>
                </a:solidFill>
              </a:rPr>
              <a:t>Did you have anxiety waiting for the responses?</a:t>
            </a:r>
          </a:p>
          <a:p>
            <a:pPr marL="4763" lvl="1" indent="-4763">
              <a:spcAft>
                <a:spcPts val="1400"/>
              </a:spcAft>
            </a:pPr>
            <a:r>
              <a:rPr lang="en-US" sz="2200" b="1" dirty="0">
                <a:solidFill>
                  <a:srgbClr val="614BB8"/>
                </a:solidFill>
              </a:rPr>
              <a:t>How many of your people chose to respond? How did that feel </a:t>
            </a:r>
            <a:br>
              <a:rPr lang="en-US" sz="2200" b="1" dirty="0">
                <a:solidFill>
                  <a:srgbClr val="614BB8"/>
                </a:solidFill>
              </a:rPr>
            </a:br>
            <a:r>
              <a:rPr lang="en-US" sz="2200" b="1" dirty="0">
                <a:solidFill>
                  <a:srgbClr val="614BB8"/>
                </a:solidFill>
              </a:rPr>
              <a:t>for you and why?</a:t>
            </a:r>
          </a:p>
          <a:p>
            <a:pPr marL="4763" lvl="1" indent="-4763">
              <a:spcAft>
                <a:spcPts val="1400"/>
              </a:spcAft>
            </a:pPr>
            <a:r>
              <a:rPr lang="en-US" sz="2200" b="1" dirty="0">
                <a:solidFill>
                  <a:srgbClr val="614BB8"/>
                </a:solidFill>
              </a:rPr>
              <a:t>Did people have a clear sense of you? Why or why not?</a:t>
            </a:r>
          </a:p>
          <a:p>
            <a:pPr marL="4763" lvl="1" indent="-4763">
              <a:spcAft>
                <a:spcPts val="1400"/>
              </a:spcAft>
            </a:pPr>
            <a:r>
              <a:rPr lang="en-US" sz="2200" b="1" dirty="0">
                <a:solidFill>
                  <a:srgbClr val="614BB8"/>
                </a:solidFill>
              </a:rPr>
              <a:t>Was there agreement among the people you asked for input?</a:t>
            </a:r>
          </a:p>
          <a:p>
            <a:pPr marL="4763" lvl="1" indent="-4763">
              <a:spcAft>
                <a:spcPts val="1400"/>
              </a:spcAft>
            </a:pPr>
            <a:r>
              <a:rPr lang="en-US" sz="2200" b="1" dirty="0">
                <a:solidFill>
                  <a:srgbClr val="614BB8"/>
                </a:solidFill>
              </a:rPr>
              <a:t>How did the feedback make you feel? Good, bad, misunderstood.</a:t>
            </a:r>
          </a:p>
        </p:txBody>
      </p:sp>
      <p:sp>
        <p:nvSpPr>
          <p:cNvPr id="15" name="Rectangle 14">
            <a:extLst>
              <a:ext uri="{FF2B5EF4-FFF2-40B4-BE49-F238E27FC236}">
                <a16:creationId xmlns:a16="http://schemas.microsoft.com/office/drawing/2014/main" id="{68715AD2-D193-4AED-85BF-20EBDEA11B00}"/>
              </a:ext>
            </a:extLst>
          </p:cNvPr>
          <p:cNvSpPr/>
          <p:nvPr/>
        </p:nvSpPr>
        <p:spPr>
          <a:xfrm>
            <a:off x="880448" y="6279851"/>
            <a:ext cx="4833643" cy="507831"/>
          </a:xfrm>
          <a:prstGeom prst="rect">
            <a:avLst/>
          </a:prstGeom>
        </p:spPr>
        <p:txBody>
          <a:bodyPr wrap="square">
            <a:spAutoFit/>
          </a:bodyPr>
          <a:lstStyle/>
          <a:p>
            <a:r>
              <a:rPr lang="en-US" sz="1350" b="1" i="1" dirty="0">
                <a:solidFill>
                  <a:schemeClr val="tx2"/>
                </a:solidFill>
              </a:rPr>
              <a:t>Questions provided by Marc Alan </a:t>
            </a:r>
            <a:r>
              <a:rPr lang="en-US" sz="1350" b="1" i="1" dirty="0" err="1">
                <a:solidFill>
                  <a:schemeClr val="tx2"/>
                </a:solidFill>
              </a:rPr>
              <a:t>Schelske</a:t>
            </a:r>
            <a:r>
              <a:rPr lang="en-US" sz="1350" b="1" i="1" dirty="0">
                <a:solidFill>
                  <a:schemeClr val="tx2"/>
                </a:solidFill>
              </a:rPr>
              <a:t>, author of </a:t>
            </a:r>
            <a:br>
              <a:rPr lang="en-US" sz="1350" b="1" i="1" dirty="0">
                <a:solidFill>
                  <a:schemeClr val="tx2"/>
                </a:solidFill>
              </a:rPr>
            </a:br>
            <a:r>
              <a:rPr lang="en-US" sz="1350" b="1" i="1" dirty="0">
                <a:solidFill>
                  <a:schemeClr val="tx2"/>
                </a:solidFill>
              </a:rPr>
              <a:t>Discovering Your Authentic Core Values: A Step by Step Guide</a:t>
            </a:r>
            <a:endParaRPr lang="en-US" sz="1350" i="1" dirty="0"/>
          </a:p>
        </p:txBody>
      </p:sp>
    </p:spTree>
    <p:extLst>
      <p:ext uri="{BB962C8B-B14F-4D97-AF65-F5344CB8AC3E}">
        <p14:creationId xmlns:p14="http://schemas.microsoft.com/office/powerpoint/2010/main" val="1522264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front of a building&#10;&#10;Description automatically generated">
            <a:extLst>
              <a:ext uri="{FF2B5EF4-FFF2-40B4-BE49-F238E27FC236}">
                <a16:creationId xmlns:a16="http://schemas.microsoft.com/office/drawing/2014/main" id="{5EECACBC-732D-4950-A229-85DA4D9C4C35}"/>
              </a:ext>
            </a:extLst>
          </p:cNvPr>
          <p:cNvPicPr>
            <a:picLocks noChangeAspect="1"/>
          </p:cNvPicPr>
          <p:nvPr/>
        </p:nvPicPr>
        <p:blipFill rotWithShape="1">
          <a:blip r:embed="rId2"/>
          <a:srcRect t="44886" b="17676"/>
          <a:stretch/>
        </p:blipFill>
        <p:spPr>
          <a:xfrm>
            <a:off x="0" y="-1"/>
            <a:ext cx="12191998" cy="6857991"/>
          </a:xfrm>
          <a:prstGeom prst="rect">
            <a:avLst/>
          </a:prstGeom>
        </p:spPr>
      </p:pic>
      <p:sp>
        <p:nvSpPr>
          <p:cNvPr id="4" name="Rectangle 3">
            <a:extLst>
              <a:ext uri="{FF2B5EF4-FFF2-40B4-BE49-F238E27FC236}">
                <a16:creationId xmlns:a16="http://schemas.microsoft.com/office/drawing/2014/main" id="{5FBF1817-8D41-4890-937E-A57B7D8F3C00}"/>
              </a:ext>
            </a:extLst>
          </p:cNvPr>
          <p:cNvSpPr/>
          <p:nvPr/>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86FF1D3-F53A-4A8F-AC3C-F28F79CB987C}"/>
              </a:ext>
            </a:extLst>
          </p:cNvPr>
          <p:cNvSpPr txBox="1">
            <a:spLocks/>
          </p:cNvSpPr>
          <p:nvPr/>
        </p:nvSpPr>
        <p:spPr>
          <a:xfrm>
            <a:off x="792163" y="5000579"/>
            <a:ext cx="3932237" cy="9562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LIVING YOUR CORE VALUES</a:t>
            </a:r>
          </a:p>
        </p:txBody>
      </p:sp>
      <p:sp>
        <p:nvSpPr>
          <p:cNvPr id="6" name="Picture Placeholder 2">
            <a:extLst>
              <a:ext uri="{FF2B5EF4-FFF2-40B4-BE49-F238E27FC236}">
                <a16:creationId xmlns:a16="http://schemas.microsoft.com/office/drawing/2014/main" id="{FA79C33B-C0D6-49F9-BD50-E75B32EC944A}"/>
              </a:ext>
            </a:extLst>
          </p:cNvPr>
          <p:cNvSpPr txBox="1">
            <a:spLocks/>
          </p:cNvSpPr>
          <p:nvPr/>
        </p:nvSpPr>
        <p:spPr>
          <a:xfrm>
            <a:off x="4969709" y="1"/>
            <a:ext cx="5231567" cy="6857999"/>
          </a:xfrm>
          <a:prstGeom prst="rect">
            <a:avLst/>
          </a:prstGeom>
          <a:solidFill>
            <a:schemeClr val="bg1">
              <a:alpha val="35000"/>
            </a:schemeClr>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dirty="0"/>
              <a:t>Click icon to add picture</a:t>
            </a:r>
          </a:p>
        </p:txBody>
      </p:sp>
      <p:sp>
        <p:nvSpPr>
          <p:cNvPr id="10" name="Slide Number Placeholder 6">
            <a:extLst>
              <a:ext uri="{FF2B5EF4-FFF2-40B4-BE49-F238E27FC236}">
                <a16:creationId xmlns:a16="http://schemas.microsoft.com/office/drawing/2014/main" id="{9EAB551C-A5A0-451E-B91B-E8A42DA74574}"/>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15</a:t>
            </a:fld>
            <a:endParaRPr lang="en-US" dirty="0"/>
          </a:p>
        </p:txBody>
      </p:sp>
      <p:sp>
        <p:nvSpPr>
          <p:cNvPr id="11" name="Rectangle 10">
            <a:extLst>
              <a:ext uri="{FF2B5EF4-FFF2-40B4-BE49-F238E27FC236}">
                <a16:creationId xmlns:a16="http://schemas.microsoft.com/office/drawing/2014/main" id="{DA6B7475-2655-402C-8FAE-941457C9F8F6}"/>
              </a:ext>
            </a:extLst>
          </p:cNvPr>
          <p:cNvSpPr/>
          <p:nvPr/>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6CD8F7D-71D3-4BB8-A2C5-292A99A59E4C}"/>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ED414C-96E7-48C9-AF6F-BEEB4FB3BBEA}"/>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40DE5E-D7EF-47A2-A2C2-BDB45016452F}"/>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18" descr="A person sitting in front of a building&#10;&#10;Description automatically generated">
            <a:extLst>
              <a:ext uri="{FF2B5EF4-FFF2-40B4-BE49-F238E27FC236}">
                <a16:creationId xmlns:a16="http://schemas.microsoft.com/office/drawing/2014/main" id="{7D5E0DCB-90C0-4D1D-A08F-690F29FC34ED}"/>
              </a:ext>
            </a:extLst>
          </p:cNvPr>
          <p:cNvPicPr>
            <a:picLocks noChangeAspect="1"/>
          </p:cNvPicPr>
          <p:nvPr/>
        </p:nvPicPr>
        <p:blipFill rotWithShape="1">
          <a:blip r:embed="rId2"/>
          <a:srcRect l="40762" t="44886" r="16328" b="17676"/>
          <a:stretch/>
        </p:blipFill>
        <p:spPr>
          <a:xfrm>
            <a:off x="4969706" y="9"/>
            <a:ext cx="5231569" cy="6857991"/>
          </a:xfrm>
          <a:prstGeom prst="rect">
            <a:avLst/>
          </a:prstGeom>
        </p:spPr>
      </p:pic>
    </p:spTree>
    <p:extLst>
      <p:ext uri="{BB962C8B-B14F-4D97-AF65-F5344CB8AC3E}">
        <p14:creationId xmlns:p14="http://schemas.microsoft.com/office/powerpoint/2010/main" val="194519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BF1817-8D41-4890-937E-A57B7D8F3C00}"/>
              </a:ext>
            </a:extLst>
          </p:cNvPr>
          <p:cNvSpPr/>
          <p:nvPr/>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86FF1D3-F53A-4A8F-AC3C-F28F79CB987C}"/>
              </a:ext>
            </a:extLst>
          </p:cNvPr>
          <p:cNvSpPr txBox="1">
            <a:spLocks/>
          </p:cNvSpPr>
          <p:nvPr/>
        </p:nvSpPr>
        <p:spPr>
          <a:xfrm>
            <a:off x="687289" y="567475"/>
            <a:ext cx="3932237" cy="9562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WELLBEING WHEEL</a:t>
            </a:r>
          </a:p>
        </p:txBody>
      </p:sp>
      <p:sp>
        <p:nvSpPr>
          <p:cNvPr id="10" name="Slide Number Placeholder 6">
            <a:extLst>
              <a:ext uri="{FF2B5EF4-FFF2-40B4-BE49-F238E27FC236}">
                <a16:creationId xmlns:a16="http://schemas.microsoft.com/office/drawing/2014/main" id="{9EAB551C-A5A0-451E-B91B-E8A42DA74574}"/>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16</a:t>
            </a:fld>
            <a:endParaRPr lang="en-US" dirty="0"/>
          </a:p>
        </p:txBody>
      </p:sp>
      <p:sp>
        <p:nvSpPr>
          <p:cNvPr id="11" name="Rectangle 10">
            <a:extLst>
              <a:ext uri="{FF2B5EF4-FFF2-40B4-BE49-F238E27FC236}">
                <a16:creationId xmlns:a16="http://schemas.microsoft.com/office/drawing/2014/main" id="{DA6B7475-2655-402C-8FAE-941457C9F8F6}"/>
              </a:ext>
            </a:extLst>
          </p:cNvPr>
          <p:cNvSpPr/>
          <p:nvPr/>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6CD8F7D-71D3-4BB8-A2C5-292A99A59E4C}"/>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ED414C-96E7-48C9-AF6F-BEEB4FB3BBEA}"/>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40DE5E-D7EF-47A2-A2C2-BDB45016452F}"/>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07249E-5C26-4997-93F0-8B801505FD13}"/>
              </a:ext>
            </a:extLst>
          </p:cNvPr>
          <p:cNvCxnSpPr/>
          <p:nvPr/>
        </p:nvCxnSpPr>
        <p:spPr>
          <a:xfrm>
            <a:off x="6096000" y="1582841"/>
            <a:ext cx="0" cy="4572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386ED3-08C2-40B2-83F2-0D5F6ACD5139}"/>
              </a:ext>
            </a:extLst>
          </p:cNvPr>
          <p:cNvCxnSpPr>
            <a:cxnSpLocks/>
          </p:cNvCxnSpPr>
          <p:nvPr/>
        </p:nvCxnSpPr>
        <p:spPr>
          <a:xfrm rot="3600000">
            <a:off x="6097927" y="1584772"/>
            <a:ext cx="0" cy="4572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5F92B1-B104-4C9E-B809-FCC5B9931B80}"/>
              </a:ext>
            </a:extLst>
          </p:cNvPr>
          <p:cNvCxnSpPr>
            <a:cxnSpLocks/>
          </p:cNvCxnSpPr>
          <p:nvPr/>
        </p:nvCxnSpPr>
        <p:spPr>
          <a:xfrm rot="7200000">
            <a:off x="6096000" y="1532600"/>
            <a:ext cx="0" cy="4572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E526939-FEBB-4865-BEC6-DDD4C7A19689}"/>
              </a:ext>
            </a:extLst>
          </p:cNvPr>
          <p:cNvSpPr/>
          <p:nvPr/>
        </p:nvSpPr>
        <p:spPr>
          <a:xfrm>
            <a:off x="3810000" y="1544024"/>
            <a:ext cx="4572000" cy="457200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19BE6B-42E1-424A-A02A-11A7D97F08D5}"/>
              </a:ext>
            </a:extLst>
          </p:cNvPr>
          <p:cNvSpPr txBox="1"/>
          <p:nvPr/>
        </p:nvSpPr>
        <p:spPr>
          <a:xfrm rot="19739861">
            <a:off x="4124939" y="1458618"/>
            <a:ext cx="1259341" cy="430887"/>
          </a:xfrm>
          <a:prstGeom prst="rect">
            <a:avLst/>
          </a:prstGeom>
          <a:noFill/>
        </p:spPr>
        <p:txBody>
          <a:bodyPr wrap="square" rtlCol="0">
            <a:spAutoFit/>
          </a:bodyPr>
          <a:lstStyle/>
          <a:p>
            <a:pPr algn="ctr"/>
            <a:r>
              <a:rPr lang="en-US" sz="2200" b="1" dirty="0">
                <a:solidFill>
                  <a:schemeClr val="tx2"/>
                </a:solidFill>
              </a:rPr>
              <a:t>Value 6</a:t>
            </a:r>
          </a:p>
        </p:txBody>
      </p:sp>
      <p:sp>
        <p:nvSpPr>
          <p:cNvPr id="18" name="TextBox 17">
            <a:extLst>
              <a:ext uri="{FF2B5EF4-FFF2-40B4-BE49-F238E27FC236}">
                <a16:creationId xmlns:a16="http://schemas.microsoft.com/office/drawing/2014/main" id="{95224CB4-7298-4702-A1F9-FAB47EDB7004}"/>
              </a:ext>
            </a:extLst>
          </p:cNvPr>
          <p:cNvSpPr txBox="1"/>
          <p:nvPr/>
        </p:nvSpPr>
        <p:spPr>
          <a:xfrm rot="5400000">
            <a:off x="8092622" y="3603156"/>
            <a:ext cx="1259341" cy="430887"/>
          </a:xfrm>
          <a:prstGeom prst="rect">
            <a:avLst/>
          </a:prstGeom>
          <a:noFill/>
        </p:spPr>
        <p:txBody>
          <a:bodyPr wrap="square" rtlCol="0">
            <a:spAutoFit/>
          </a:bodyPr>
          <a:lstStyle/>
          <a:p>
            <a:pPr algn="ctr"/>
            <a:r>
              <a:rPr lang="en-US" sz="2200" b="1" dirty="0">
                <a:solidFill>
                  <a:schemeClr val="tx2"/>
                </a:solidFill>
              </a:rPr>
              <a:t>Value 2</a:t>
            </a:r>
          </a:p>
        </p:txBody>
      </p:sp>
      <p:sp>
        <p:nvSpPr>
          <p:cNvPr id="19" name="TextBox 18">
            <a:extLst>
              <a:ext uri="{FF2B5EF4-FFF2-40B4-BE49-F238E27FC236}">
                <a16:creationId xmlns:a16="http://schemas.microsoft.com/office/drawing/2014/main" id="{63D10690-60DA-4FB5-825A-9F041F034FBA}"/>
              </a:ext>
            </a:extLst>
          </p:cNvPr>
          <p:cNvSpPr txBox="1"/>
          <p:nvPr/>
        </p:nvSpPr>
        <p:spPr>
          <a:xfrm rot="1921075">
            <a:off x="6787421" y="1426560"/>
            <a:ext cx="1259341" cy="430887"/>
          </a:xfrm>
          <a:prstGeom prst="rect">
            <a:avLst/>
          </a:prstGeom>
          <a:noFill/>
        </p:spPr>
        <p:txBody>
          <a:bodyPr wrap="square" rtlCol="0">
            <a:spAutoFit/>
          </a:bodyPr>
          <a:lstStyle/>
          <a:p>
            <a:pPr algn="ctr"/>
            <a:r>
              <a:rPr lang="en-US" sz="2200" b="1" dirty="0">
                <a:solidFill>
                  <a:schemeClr val="tx2"/>
                </a:solidFill>
              </a:rPr>
              <a:t>Value 1</a:t>
            </a:r>
          </a:p>
        </p:txBody>
      </p:sp>
      <p:sp>
        <p:nvSpPr>
          <p:cNvPr id="20" name="TextBox 19">
            <a:extLst>
              <a:ext uri="{FF2B5EF4-FFF2-40B4-BE49-F238E27FC236}">
                <a16:creationId xmlns:a16="http://schemas.microsoft.com/office/drawing/2014/main" id="{07D7B946-BD55-41B4-8526-19D1F1FD795E}"/>
              </a:ext>
            </a:extLst>
          </p:cNvPr>
          <p:cNvSpPr txBox="1"/>
          <p:nvPr/>
        </p:nvSpPr>
        <p:spPr>
          <a:xfrm rot="19465989">
            <a:off x="6986855" y="5745818"/>
            <a:ext cx="1259341" cy="430887"/>
          </a:xfrm>
          <a:prstGeom prst="rect">
            <a:avLst/>
          </a:prstGeom>
          <a:noFill/>
        </p:spPr>
        <p:txBody>
          <a:bodyPr wrap="square" rtlCol="0">
            <a:spAutoFit/>
          </a:bodyPr>
          <a:lstStyle/>
          <a:p>
            <a:pPr algn="ctr"/>
            <a:r>
              <a:rPr lang="en-US" sz="2200" b="1" dirty="0">
                <a:solidFill>
                  <a:schemeClr val="tx2"/>
                </a:solidFill>
              </a:rPr>
              <a:t>Value 3</a:t>
            </a:r>
          </a:p>
        </p:txBody>
      </p:sp>
      <p:sp>
        <p:nvSpPr>
          <p:cNvPr id="21" name="TextBox 20">
            <a:extLst>
              <a:ext uri="{FF2B5EF4-FFF2-40B4-BE49-F238E27FC236}">
                <a16:creationId xmlns:a16="http://schemas.microsoft.com/office/drawing/2014/main" id="{47331687-5B0E-4CA2-AB23-631885C337CA}"/>
              </a:ext>
            </a:extLst>
          </p:cNvPr>
          <p:cNvSpPr txBox="1"/>
          <p:nvPr/>
        </p:nvSpPr>
        <p:spPr>
          <a:xfrm rot="1684860">
            <a:off x="4185832" y="5801894"/>
            <a:ext cx="1259341" cy="430887"/>
          </a:xfrm>
          <a:prstGeom prst="rect">
            <a:avLst/>
          </a:prstGeom>
          <a:noFill/>
        </p:spPr>
        <p:txBody>
          <a:bodyPr wrap="square" rtlCol="0">
            <a:spAutoFit/>
          </a:bodyPr>
          <a:lstStyle/>
          <a:p>
            <a:pPr algn="ctr"/>
            <a:r>
              <a:rPr lang="en-US" sz="2200" b="1" dirty="0">
                <a:solidFill>
                  <a:schemeClr val="tx2"/>
                </a:solidFill>
              </a:rPr>
              <a:t>Value 4</a:t>
            </a:r>
          </a:p>
        </p:txBody>
      </p:sp>
      <p:sp>
        <p:nvSpPr>
          <p:cNvPr id="22" name="TextBox 21">
            <a:extLst>
              <a:ext uri="{FF2B5EF4-FFF2-40B4-BE49-F238E27FC236}">
                <a16:creationId xmlns:a16="http://schemas.microsoft.com/office/drawing/2014/main" id="{F28C1492-E94E-43A2-8121-639E3984FB1C}"/>
              </a:ext>
            </a:extLst>
          </p:cNvPr>
          <p:cNvSpPr txBox="1"/>
          <p:nvPr/>
        </p:nvSpPr>
        <p:spPr>
          <a:xfrm rot="16200000">
            <a:off x="2901612" y="3603155"/>
            <a:ext cx="1259341" cy="430887"/>
          </a:xfrm>
          <a:prstGeom prst="rect">
            <a:avLst/>
          </a:prstGeom>
          <a:noFill/>
        </p:spPr>
        <p:txBody>
          <a:bodyPr wrap="square" rtlCol="0">
            <a:spAutoFit/>
          </a:bodyPr>
          <a:lstStyle/>
          <a:p>
            <a:pPr algn="ctr"/>
            <a:r>
              <a:rPr lang="en-US" sz="2200" b="1" dirty="0">
                <a:solidFill>
                  <a:schemeClr val="tx2"/>
                </a:solidFill>
              </a:rPr>
              <a:t>Value 5</a:t>
            </a:r>
          </a:p>
        </p:txBody>
      </p:sp>
    </p:spTree>
    <p:extLst>
      <p:ext uri="{BB962C8B-B14F-4D97-AF65-F5344CB8AC3E}">
        <p14:creationId xmlns:p14="http://schemas.microsoft.com/office/powerpoint/2010/main" val="1741180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BF1817-8D41-4890-937E-A57B7D8F3C00}"/>
              </a:ext>
            </a:extLst>
          </p:cNvPr>
          <p:cNvSpPr/>
          <p:nvPr/>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86FF1D3-F53A-4A8F-AC3C-F28F79CB987C}"/>
              </a:ext>
            </a:extLst>
          </p:cNvPr>
          <p:cNvSpPr txBox="1">
            <a:spLocks/>
          </p:cNvSpPr>
          <p:nvPr/>
        </p:nvSpPr>
        <p:spPr>
          <a:xfrm>
            <a:off x="687289" y="567475"/>
            <a:ext cx="3932237" cy="9562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WELLBEING WHEEL</a:t>
            </a:r>
          </a:p>
        </p:txBody>
      </p:sp>
      <p:sp>
        <p:nvSpPr>
          <p:cNvPr id="10" name="Slide Number Placeholder 6">
            <a:extLst>
              <a:ext uri="{FF2B5EF4-FFF2-40B4-BE49-F238E27FC236}">
                <a16:creationId xmlns:a16="http://schemas.microsoft.com/office/drawing/2014/main" id="{9EAB551C-A5A0-451E-B91B-E8A42DA74574}"/>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17</a:t>
            </a:fld>
            <a:endParaRPr lang="en-US" dirty="0"/>
          </a:p>
        </p:txBody>
      </p:sp>
      <p:sp>
        <p:nvSpPr>
          <p:cNvPr id="11" name="Rectangle 10">
            <a:extLst>
              <a:ext uri="{FF2B5EF4-FFF2-40B4-BE49-F238E27FC236}">
                <a16:creationId xmlns:a16="http://schemas.microsoft.com/office/drawing/2014/main" id="{DA6B7475-2655-402C-8FAE-941457C9F8F6}"/>
              </a:ext>
            </a:extLst>
          </p:cNvPr>
          <p:cNvSpPr/>
          <p:nvPr/>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6CD8F7D-71D3-4BB8-A2C5-292A99A59E4C}"/>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ED414C-96E7-48C9-AF6F-BEEB4FB3BBEA}"/>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40DE5E-D7EF-47A2-A2C2-BDB45016452F}"/>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07249E-5C26-4997-93F0-8B801505FD13}"/>
              </a:ext>
            </a:extLst>
          </p:cNvPr>
          <p:cNvCxnSpPr>
            <a:cxnSpLocks/>
            <a:stCxn id="27" idx="0"/>
          </p:cNvCxnSpPr>
          <p:nvPr/>
        </p:nvCxnSpPr>
        <p:spPr>
          <a:xfrm>
            <a:off x="6096000" y="1544024"/>
            <a:ext cx="0" cy="461081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386ED3-08C2-40B2-83F2-0D5F6ACD5139}"/>
              </a:ext>
            </a:extLst>
          </p:cNvPr>
          <p:cNvCxnSpPr>
            <a:cxnSpLocks/>
          </p:cNvCxnSpPr>
          <p:nvPr/>
        </p:nvCxnSpPr>
        <p:spPr>
          <a:xfrm rot="3600000">
            <a:off x="6097927" y="1584772"/>
            <a:ext cx="0" cy="4572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5F92B1-B104-4C9E-B809-FCC5B9931B80}"/>
              </a:ext>
            </a:extLst>
          </p:cNvPr>
          <p:cNvCxnSpPr>
            <a:cxnSpLocks/>
          </p:cNvCxnSpPr>
          <p:nvPr/>
        </p:nvCxnSpPr>
        <p:spPr>
          <a:xfrm rot="7200000">
            <a:off x="6096000" y="1532600"/>
            <a:ext cx="0" cy="45720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7311157-18AE-4936-8EEE-5CD66D421203}"/>
              </a:ext>
            </a:extLst>
          </p:cNvPr>
          <p:cNvSpPr/>
          <p:nvPr/>
        </p:nvSpPr>
        <p:spPr>
          <a:xfrm>
            <a:off x="3810000" y="1544024"/>
            <a:ext cx="4572000" cy="457200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0B6E8B1-826A-422B-AFD4-B9B536453BC7}"/>
              </a:ext>
            </a:extLst>
          </p:cNvPr>
          <p:cNvSpPr txBox="1"/>
          <p:nvPr/>
        </p:nvSpPr>
        <p:spPr>
          <a:xfrm rot="19739861">
            <a:off x="4124939" y="1458618"/>
            <a:ext cx="1259341" cy="430887"/>
          </a:xfrm>
          <a:prstGeom prst="rect">
            <a:avLst/>
          </a:prstGeom>
          <a:noFill/>
        </p:spPr>
        <p:txBody>
          <a:bodyPr wrap="square" rtlCol="0">
            <a:spAutoFit/>
          </a:bodyPr>
          <a:lstStyle/>
          <a:p>
            <a:pPr algn="ctr"/>
            <a:r>
              <a:rPr lang="en-US" sz="2200" b="1" dirty="0">
                <a:solidFill>
                  <a:schemeClr val="tx2"/>
                </a:solidFill>
              </a:rPr>
              <a:t>Value 6</a:t>
            </a:r>
          </a:p>
        </p:txBody>
      </p:sp>
      <p:sp>
        <p:nvSpPr>
          <p:cNvPr id="37" name="TextBox 36">
            <a:extLst>
              <a:ext uri="{FF2B5EF4-FFF2-40B4-BE49-F238E27FC236}">
                <a16:creationId xmlns:a16="http://schemas.microsoft.com/office/drawing/2014/main" id="{899A3DEA-690D-4C74-9951-10B08A0FDABC}"/>
              </a:ext>
            </a:extLst>
          </p:cNvPr>
          <p:cNvSpPr txBox="1"/>
          <p:nvPr/>
        </p:nvSpPr>
        <p:spPr>
          <a:xfrm rot="5400000">
            <a:off x="8092622" y="3603156"/>
            <a:ext cx="1259341" cy="430887"/>
          </a:xfrm>
          <a:prstGeom prst="rect">
            <a:avLst/>
          </a:prstGeom>
          <a:noFill/>
        </p:spPr>
        <p:txBody>
          <a:bodyPr wrap="square" rtlCol="0">
            <a:spAutoFit/>
          </a:bodyPr>
          <a:lstStyle/>
          <a:p>
            <a:pPr algn="ctr"/>
            <a:r>
              <a:rPr lang="en-US" sz="2200" b="1" dirty="0">
                <a:solidFill>
                  <a:schemeClr val="tx2"/>
                </a:solidFill>
              </a:rPr>
              <a:t>Value 2</a:t>
            </a:r>
          </a:p>
        </p:txBody>
      </p:sp>
      <p:sp>
        <p:nvSpPr>
          <p:cNvPr id="38" name="TextBox 37">
            <a:extLst>
              <a:ext uri="{FF2B5EF4-FFF2-40B4-BE49-F238E27FC236}">
                <a16:creationId xmlns:a16="http://schemas.microsoft.com/office/drawing/2014/main" id="{3E8A68DD-DDA3-45B0-BEB0-662D72758D67}"/>
              </a:ext>
            </a:extLst>
          </p:cNvPr>
          <p:cNvSpPr txBox="1"/>
          <p:nvPr/>
        </p:nvSpPr>
        <p:spPr>
          <a:xfrm rot="1921075">
            <a:off x="6787421" y="1426560"/>
            <a:ext cx="1259341" cy="430887"/>
          </a:xfrm>
          <a:prstGeom prst="rect">
            <a:avLst/>
          </a:prstGeom>
          <a:noFill/>
        </p:spPr>
        <p:txBody>
          <a:bodyPr wrap="square" rtlCol="0">
            <a:spAutoFit/>
          </a:bodyPr>
          <a:lstStyle/>
          <a:p>
            <a:pPr algn="ctr"/>
            <a:r>
              <a:rPr lang="en-US" sz="2200" b="1" dirty="0">
                <a:solidFill>
                  <a:schemeClr val="tx2"/>
                </a:solidFill>
              </a:rPr>
              <a:t>Value 1</a:t>
            </a:r>
          </a:p>
        </p:txBody>
      </p:sp>
      <p:sp>
        <p:nvSpPr>
          <p:cNvPr id="39" name="TextBox 38">
            <a:extLst>
              <a:ext uri="{FF2B5EF4-FFF2-40B4-BE49-F238E27FC236}">
                <a16:creationId xmlns:a16="http://schemas.microsoft.com/office/drawing/2014/main" id="{A635D06F-FEDF-4309-A6DF-17A2D133E4BB}"/>
              </a:ext>
            </a:extLst>
          </p:cNvPr>
          <p:cNvSpPr txBox="1"/>
          <p:nvPr/>
        </p:nvSpPr>
        <p:spPr>
          <a:xfrm rot="19465989">
            <a:off x="6986855" y="5745818"/>
            <a:ext cx="1259341" cy="430887"/>
          </a:xfrm>
          <a:prstGeom prst="rect">
            <a:avLst/>
          </a:prstGeom>
          <a:noFill/>
        </p:spPr>
        <p:txBody>
          <a:bodyPr wrap="square" rtlCol="0">
            <a:spAutoFit/>
          </a:bodyPr>
          <a:lstStyle/>
          <a:p>
            <a:pPr algn="ctr"/>
            <a:r>
              <a:rPr lang="en-US" sz="2200" b="1" dirty="0">
                <a:solidFill>
                  <a:schemeClr val="tx2"/>
                </a:solidFill>
              </a:rPr>
              <a:t>Value 3</a:t>
            </a:r>
          </a:p>
        </p:txBody>
      </p:sp>
      <p:sp>
        <p:nvSpPr>
          <p:cNvPr id="40" name="TextBox 39">
            <a:extLst>
              <a:ext uri="{FF2B5EF4-FFF2-40B4-BE49-F238E27FC236}">
                <a16:creationId xmlns:a16="http://schemas.microsoft.com/office/drawing/2014/main" id="{E22659A2-E321-4E97-8627-D97A2B0F5147}"/>
              </a:ext>
            </a:extLst>
          </p:cNvPr>
          <p:cNvSpPr txBox="1"/>
          <p:nvPr/>
        </p:nvSpPr>
        <p:spPr>
          <a:xfrm rot="1684860">
            <a:off x="4185832" y="5801894"/>
            <a:ext cx="1259341" cy="430887"/>
          </a:xfrm>
          <a:prstGeom prst="rect">
            <a:avLst/>
          </a:prstGeom>
          <a:noFill/>
        </p:spPr>
        <p:txBody>
          <a:bodyPr wrap="square" rtlCol="0">
            <a:spAutoFit/>
          </a:bodyPr>
          <a:lstStyle/>
          <a:p>
            <a:pPr algn="ctr"/>
            <a:r>
              <a:rPr lang="en-US" sz="2200" b="1" dirty="0">
                <a:solidFill>
                  <a:schemeClr val="tx2"/>
                </a:solidFill>
              </a:rPr>
              <a:t>Value 4</a:t>
            </a:r>
          </a:p>
        </p:txBody>
      </p:sp>
      <p:sp>
        <p:nvSpPr>
          <p:cNvPr id="41" name="TextBox 40">
            <a:extLst>
              <a:ext uri="{FF2B5EF4-FFF2-40B4-BE49-F238E27FC236}">
                <a16:creationId xmlns:a16="http://schemas.microsoft.com/office/drawing/2014/main" id="{657E2F5C-FA60-459C-B21B-68952AA5AFA0}"/>
              </a:ext>
            </a:extLst>
          </p:cNvPr>
          <p:cNvSpPr txBox="1"/>
          <p:nvPr/>
        </p:nvSpPr>
        <p:spPr>
          <a:xfrm rot="16200000">
            <a:off x="2901612" y="3603155"/>
            <a:ext cx="1259341" cy="430887"/>
          </a:xfrm>
          <a:prstGeom prst="rect">
            <a:avLst/>
          </a:prstGeom>
          <a:noFill/>
        </p:spPr>
        <p:txBody>
          <a:bodyPr wrap="square" rtlCol="0">
            <a:spAutoFit/>
          </a:bodyPr>
          <a:lstStyle/>
          <a:p>
            <a:pPr algn="ctr"/>
            <a:r>
              <a:rPr lang="en-US" sz="2200" b="1" dirty="0">
                <a:solidFill>
                  <a:schemeClr val="tx2"/>
                </a:solidFill>
              </a:rPr>
              <a:t>Value 5</a:t>
            </a:r>
          </a:p>
        </p:txBody>
      </p:sp>
      <p:sp>
        <p:nvSpPr>
          <p:cNvPr id="12" name="Flowchart: Delay 11">
            <a:extLst>
              <a:ext uri="{FF2B5EF4-FFF2-40B4-BE49-F238E27FC236}">
                <a16:creationId xmlns:a16="http://schemas.microsoft.com/office/drawing/2014/main" id="{76688B51-4BC1-48F2-A9FE-9DF802A6AAEE}"/>
              </a:ext>
            </a:extLst>
          </p:cNvPr>
          <p:cNvSpPr/>
          <p:nvPr/>
        </p:nvSpPr>
        <p:spPr>
          <a:xfrm rot="14439166">
            <a:off x="5049825" y="2591708"/>
            <a:ext cx="1320035" cy="1275164"/>
          </a:xfrm>
          <a:custGeom>
            <a:avLst/>
            <a:gdLst>
              <a:gd name="connsiteX0" fmla="*/ 0 w 695325"/>
              <a:gd name="connsiteY0" fmla="*/ 0 h 804863"/>
              <a:gd name="connsiteX1" fmla="*/ 347663 w 695325"/>
              <a:gd name="connsiteY1" fmla="*/ 0 h 804863"/>
              <a:gd name="connsiteX2" fmla="*/ 695326 w 695325"/>
              <a:gd name="connsiteY2" fmla="*/ 402432 h 804863"/>
              <a:gd name="connsiteX3" fmla="*/ 347663 w 695325"/>
              <a:gd name="connsiteY3" fmla="*/ 804864 h 804863"/>
              <a:gd name="connsiteX4" fmla="*/ 0 w 695325"/>
              <a:gd name="connsiteY4" fmla="*/ 804863 h 804863"/>
              <a:gd name="connsiteX5" fmla="*/ 0 w 695325"/>
              <a:gd name="connsiteY5" fmla="*/ 0 h 804863"/>
              <a:gd name="connsiteX0" fmla="*/ 0 w 707804"/>
              <a:gd name="connsiteY0" fmla="*/ 0 h 804863"/>
              <a:gd name="connsiteX1" fmla="*/ 347663 w 707804"/>
              <a:gd name="connsiteY1" fmla="*/ 0 h 804863"/>
              <a:gd name="connsiteX2" fmla="*/ 695326 w 707804"/>
              <a:gd name="connsiteY2" fmla="*/ 402432 h 804863"/>
              <a:gd name="connsiteX3" fmla="*/ 523287 w 707804"/>
              <a:gd name="connsiteY3" fmla="*/ 745163 h 804863"/>
              <a:gd name="connsiteX4" fmla="*/ 0 w 707804"/>
              <a:gd name="connsiteY4" fmla="*/ 804863 h 804863"/>
              <a:gd name="connsiteX5" fmla="*/ 0 w 707804"/>
              <a:gd name="connsiteY5" fmla="*/ 0 h 804863"/>
              <a:gd name="connsiteX0" fmla="*/ 0 w 698621"/>
              <a:gd name="connsiteY0" fmla="*/ 0 h 1447969"/>
              <a:gd name="connsiteX1" fmla="*/ 347663 w 698621"/>
              <a:gd name="connsiteY1" fmla="*/ 0 h 1447969"/>
              <a:gd name="connsiteX2" fmla="*/ 695326 w 698621"/>
              <a:gd name="connsiteY2" fmla="*/ 402432 h 1447969"/>
              <a:gd name="connsiteX3" fmla="*/ 461413 w 698621"/>
              <a:gd name="connsiteY3" fmla="*/ 1447969 h 1447969"/>
              <a:gd name="connsiteX4" fmla="*/ 0 w 698621"/>
              <a:gd name="connsiteY4" fmla="*/ 804863 h 1447969"/>
              <a:gd name="connsiteX5" fmla="*/ 0 w 698621"/>
              <a:gd name="connsiteY5" fmla="*/ 0 h 1447969"/>
              <a:gd name="connsiteX0" fmla="*/ 0 w 752052"/>
              <a:gd name="connsiteY0" fmla="*/ 2981 h 1450950"/>
              <a:gd name="connsiteX1" fmla="*/ 347663 w 752052"/>
              <a:gd name="connsiteY1" fmla="*/ 2981 h 1450950"/>
              <a:gd name="connsiteX2" fmla="*/ 750028 w 752052"/>
              <a:gd name="connsiteY2" fmla="*/ 201231 h 1450950"/>
              <a:gd name="connsiteX3" fmla="*/ 461413 w 752052"/>
              <a:gd name="connsiteY3" fmla="*/ 1450950 h 1450950"/>
              <a:gd name="connsiteX4" fmla="*/ 0 w 752052"/>
              <a:gd name="connsiteY4" fmla="*/ 807844 h 1450950"/>
              <a:gd name="connsiteX5" fmla="*/ 0 w 752052"/>
              <a:gd name="connsiteY5" fmla="*/ 2981 h 1450950"/>
              <a:gd name="connsiteX0" fmla="*/ 0 w 751020"/>
              <a:gd name="connsiteY0" fmla="*/ 689053 h 2137022"/>
              <a:gd name="connsiteX1" fmla="*/ 385412 w 751020"/>
              <a:gd name="connsiteY1" fmla="*/ 0 h 2137022"/>
              <a:gd name="connsiteX2" fmla="*/ 750028 w 751020"/>
              <a:gd name="connsiteY2" fmla="*/ 887303 h 2137022"/>
              <a:gd name="connsiteX3" fmla="*/ 461413 w 751020"/>
              <a:gd name="connsiteY3" fmla="*/ 2137022 h 2137022"/>
              <a:gd name="connsiteX4" fmla="*/ 0 w 751020"/>
              <a:gd name="connsiteY4" fmla="*/ 1493916 h 2137022"/>
              <a:gd name="connsiteX5" fmla="*/ 0 w 751020"/>
              <a:gd name="connsiteY5" fmla="*/ 689053 h 2137022"/>
              <a:gd name="connsiteX0" fmla="*/ 1395809 w 2146829"/>
              <a:gd name="connsiteY0" fmla="*/ 689053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395809 w 2146829"/>
              <a:gd name="connsiteY5" fmla="*/ 689053 h 2137022"/>
              <a:gd name="connsiteX0" fmla="*/ 1059020 w 2146829"/>
              <a:gd name="connsiteY0" fmla="*/ 423199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059020 w 2146829"/>
              <a:gd name="connsiteY5" fmla="*/ 423199 h 2137022"/>
              <a:gd name="connsiteX0" fmla="*/ 1059020 w 2143769"/>
              <a:gd name="connsiteY0" fmla="*/ 423199 h 2137022"/>
              <a:gd name="connsiteX1" fmla="*/ 1781221 w 2143769"/>
              <a:gd name="connsiteY1" fmla="*/ 0 h 2137022"/>
              <a:gd name="connsiteX2" fmla="*/ 2142752 w 2143769"/>
              <a:gd name="connsiteY2" fmla="*/ 1038551 h 2137022"/>
              <a:gd name="connsiteX3" fmla="*/ 1857222 w 2143769"/>
              <a:gd name="connsiteY3" fmla="*/ 2137022 h 2137022"/>
              <a:gd name="connsiteX4" fmla="*/ 0 w 2143769"/>
              <a:gd name="connsiteY4" fmla="*/ 1080641 h 2137022"/>
              <a:gd name="connsiteX5" fmla="*/ 1059020 w 2143769"/>
              <a:gd name="connsiteY5" fmla="*/ 423199 h 2137022"/>
              <a:gd name="connsiteX0" fmla="*/ 1059020 w 2127818"/>
              <a:gd name="connsiteY0" fmla="*/ 423199 h 2137022"/>
              <a:gd name="connsiteX1" fmla="*/ 1781221 w 2127818"/>
              <a:gd name="connsiteY1" fmla="*/ 0 h 2137022"/>
              <a:gd name="connsiteX2" fmla="*/ 2126647 w 2127818"/>
              <a:gd name="connsiteY2" fmla="*/ 931150 h 2137022"/>
              <a:gd name="connsiteX3" fmla="*/ 1857222 w 2127818"/>
              <a:gd name="connsiteY3" fmla="*/ 2137022 h 2137022"/>
              <a:gd name="connsiteX4" fmla="*/ 0 w 2127818"/>
              <a:gd name="connsiteY4" fmla="*/ 1080641 h 2137022"/>
              <a:gd name="connsiteX5" fmla="*/ 1059020 w 2127818"/>
              <a:gd name="connsiteY5" fmla="*/ 423199 h 2137022"/>
              <a:gd name="connsiteX0" fmla="*/ 1059020 w 2126953"/>
              <a:gd name="connsiteY0" fmla="*/ 423199 h 2118350"/>
              <a:gd name="connsiteX1" fmla="*/ 1781221 w 2126953"/>
              <a:gd name="connsiteY1" fmla="*/ 0 h 2118350"/>
              <a:gd name="connsiteX2" fmla="*/ 2126647 w 2126953"/>
              <a:gd name="connsiteY2" fmla="*/ 931150 h 2118350"/>
              <a:gd name="connsiteX3" fmla="*/ 1824012 w 2126953"/>
              <a:gd name="connsiteY3" fmla="*/ 2118350 h 2118350"/>
              <a:gd name="connsiteX4" fmla="*/ 0 w 2126953"/>
              <a:gd name="connsiteY4" fmla="*/ 1080641 h 2118350"/>
              <a:gd name="connsiteX5" fmla="*/ 1059020 w 212695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82725 h 2118350"/>
              <a:gd name="connsiteX5" fmla="*/ 1103900 w 2171833"/>
              <a:gd name="connsiteY5" fmla="*/ 423199 h 2118350"/>
              <a:gd name="connsiteX0" fmla="*/ 1103900 w 2172212"/>
              <a:gd name="connsiteY0" fmla="*/ 423199 h 1656318"/>
              <a:gd name="connsiteX1" fmla="*/ 1826101 w 2172212"/>
              <a:gd name="connsiteY1" fmla="*/ 0 h 1656318"/>
              <a:gd name="connsiteX2" fmla="*/ 2171527 w 2172212"/>
              <a:gd name="connsiteY2" fmla="*/ 931150 h 1656318"/>
              <a:gd name="connsiteX3" fmla="*/ 1749764 w 2172212"/>
              <a:gd name="connsiteY3" fmla="*/ 1656318 h 1656318"/>
              <a:gd name="connsiteX4" fmla="*/ 0 w 2172212"/>
              <a:gd name="connsiteY4" fmla="*/ 1082725 h 1656318"/>
              <a:gd name="connsiteX5" fmla="*/ 1103900 w 2172212"/>
              <a:gd name="connsiteY5" fmla="*/ 423199 h 1656318"/>
              <a:gd name="connsiteX0" fmla="*/ 1103900 w 2177282"/>
              <a:gd name="connsiteY0" fmla="*/ 423199 h 1606268"/>
              <a:gd name="connsiteX1" fmla="*/ 1826101 w 2177282"/>
              <a:gd name="connsiteY1" fmla="*/ 0 h 1606268"/>
              <a:gd name="connsiteX2" fmla="*/ 2171527 w 2177282"/>
              <a:gd name="connsiteY2" fmla="*/ 931150 h 1606268"/>
              <a:gd name="connsiteX3" fmla="*/ 1573999 w 2177282"/>
              <a:gd name="connsiteY3" fmla="*/ 1606268 h 1606268"/>
              <a:gd name="connsiteX4" fmla="*/ 0 w 2177282"/>
              <a:gd name="connsiteY4" fmla="*/ 1082725 h 1606268"/>
              <a:gd name="connsiteX5" fmla="*/ 1103900 w 2177282"/>
              <a:gd name="connsiteY5" fmla="*/ 423199 h 1606268"/>
              <a:gd name="connsiteX0" fmla="*/ 1103900 w 2192398"/>
              <a:gd name="connsiteY0" fmla="*/ 71686 h 1254755"/>
              <a:gd name="connsiteX1" fmla="*/ 1957387 w 2192398"/>
              <a:gd name="connsiteY1" fmla="*/ 0 h 1254755"/>
              <a:gd name="connsiteX2" fmla="*/ 2171527 w 2192398"/>
              <a:gd name="connsiteY2" fmla="*/ 579637 h 1254755"/>
              <a:gd name="connsiteX3" fmla="*/ 1573999 w 2192398"/>
              <a:gd name="connsiteY3" fmla="*/ 1254755 h 1254755"/>
              <a:gd name="connsiteX4" fmla="*/ 0 w 2192398"/>
              <a:gd name="connsiteY4" fmla="*/ 731212 h 1254755"/>
              <a:gd name="connsiteX5" fmla="*/ 1103900 w 2192398"/>
              <a:gd name="connsiteY5" fmla="*/ 71686 h 1254755"/>
              <a:gd name="connsiteX0" fmla="*/ 1151048 w 2192398"/>
              <a:gd name="connsiteY0" fmla="*/ 262880 h 1254755"/>
              <a:gd name="connsiteX1" fmla="*/ 1957387 w 2192398"/>
              <a:gd name="connsiteY1" fmla="*/ 0 h 1254755"/>
              <a:gd name="connsiteX2" fmla="*/ 2171527 w 2192398"/>
              <a:gd name="connsiteY2" fmla="*/ 579637 h 1254755"/>
              <a:gd name="connsiteX3" fmla="*/ 1573999 w 2192398"/>
              <a:gd name="connsiteY3" fmla="*/ 1254755 h 1254755"/>
              <a:gd name="connsiteX4" fmla="*/ 0 w 2192398"/>
              <a:gd name="connsiteY4" fmla="*/ 731212 h 1254755"/>
              <a:gd name="connsiteX5" fmla="*/ 1151048 w 2192398"/>
              <a:gd name="connsiteY5" fmla="*/ 262880 h 1254755"/>
              <a:gd name="connsiteX0" fmla="*/ 1156939 w 2192398"/>
              <a:gd name="connsiteY0" fmla="*/ 275851 h 1254755"/>
              <a:gd name="connsiteX1" fmla="*/ 1957387 w 2192398"/>
              <a:gd name="connsiteY1" fmla="*/ 0 h 1254755"/>
              <a:gd name="connsiteX2" fmla="*/ 2171527 w 2192398"/>
              <a:gd name="connsiteY2" fmla="*/ 579637 h 1254755"/>
              <a:gd name="connsiteX3" fmla="*/ 1573999 w 2192398"/>
              <a:gd name="connsiteY3" fmla="*/ 1254755 h 1254755"/>
              <a:gd name="connsiteX4" fmla="*/ 0 w 2192398"/>
              <a:gd name="connsiteY4" fmla="*/ 731212 h 1254755"/>
              <a:gd name="connsiteX5" fmla="*/ 1156939 w 2192398"/>
              <a:gd name="connsiteY5" fmla="*/ 275851 h 1254755"/>
              <a:gd name="connsiteX0" fmla="*/ 1156939 w 2180758"/>
              <a:gd name="connsiteY0" fmla="*/ 240040 h 1218944"/>
              <a:gd name="connsiteX1" fmla="*/ 1871624 w 2180758"/>
              <a:gd name="connsiteY1" fmla="*/ 0 h 1218944"/>
              <a:gd name="connsiteX2" fmla="*/ 2171527 w 2180758"/>
              <a:gd name="connsiteY2" fmla="*/ 543826 h 1218944"/>
              <a:gd name="connsiteX3" fmla="*/ 1573999 w 2180758"/>
              <a:gd name="connsiteY3" fmla="*/ 1218944 h 1218944"/>
              <a:gd name="connsiteX4" fmla="*/ 0 w 2180758"/>
              <a:gd name="connsiteY4" fmla="*/ 695401 h 1218944"/>
              <a:gd name="connsiteX5" fmla="*/ 1156939 w 2180758"/>
              <a:gd name="connsiteY5" fmla="*/ 240040 h 1218944"/>
              <a:gd name="connsiteX0" fmla="*/ 1156939 w 2180474"/>
              <a:gd name="connsiteY0" fmla="*/ 240040 h 1231915"/>
              <a:gd name="connsiteX1" fmla="*/ 1871624 w 2180474"/>
              <a:gd name="connsiteY1" fmla="*/ 0 h 1231915"/>
              <a:gd name="connsiteX2" fmla="*/ 2171527 w 2180474"/>
              <a:gd name="connsiteY2" fmla="*/ 543826 h 1231915"/>
              <a:gd name="connsiteX3" fmla="*/ 1579890 w 2180474"/>
              <a:gd name="connsiteY3" fmla="*/ 1231915 h 1231915"/>
              <a:gd name="connsiteX4" fmla="*/ 0 w 2180474"/>
              <a:gd name="connsiteY4" fmla="*/ 695401 h 1231915"/>
              <a:gd name="connsiteX5" fmla="*/ 1156939 w 2180474"/>
              <a:gd name="connsiteY5" fmla="*/ 240040 h 1231915"/>
              <a:gd name="connsiteX0" fmla="*/ 1156939 w 2141871"/>
              <a:gd name="connsiteY0" fmla="*/ 240040 h 1231915"/>
              <a:gd name="connsiteX1" fmla="*/ 1871624 w 2141871"/>
              <a:gd name="connsiteY1" fmla="*/ 0 h 1231915"/>
              <a:gd name="connsiteX2" fmla="*/ 2130781 w 2141871"/>
              <a:gd name="connsiteY2" fmla="*/ 666282 h 1231915"/>
              <a:gd name="connsiteX3" fmla="*/ 1579890 w 2141871"/>
              <a:gd name="connsiteY3" fmla="*/ 1231915 h 1231915"/>
              <a:gd name="connsiteX4" fmla="*/ 0 w 2141871"/>
              <a:gd name="connsiteY4" fmla="*/ 695401 h 1231915"/>
              <a:gd name="connsiteX5" fmla="*/ 1156939 w 2141871"/>
              <a:gd name="connsiteY5" fmla="*/ 240040 h 1231915"/>
              <a:gd name="connsiteX0" fmla="*/ 1156939 w 2139493"/>
              <a:gd name="connsiteY0" fmla="*/ 240040 h 1241769"/>
              <a:gd name="connsiteX1" fmla="*/ 1871624 w 2139493"/>
              <a:gd name="connsiteY1" fmla="*/ 0 h 1241769"/>
              <a:gd name="connsiteX2" fmla="*/ 2130781 w 2139493"/>
              <a:gd name="connsiteY2" fmla="*/ 666282 h 1241769"/>
              <a:gd name="connsiteX3" fmla="*/ 1624040 w 2139493"/>
              <a:gd name="connsiteY3" fmla="*/ 1241769 h 1241769"/>
              <a:gd name="connsiteX4" fmla="*/ 0 w 2139493"/>
              <a:gd name="connsiteY4" fmla="*/ 695401 h 1241769"/>
              <a:gd name="connsiteX5" fmla="*/ 1156939 w 2139493"/>
              <a:gd name="connsiteY5" fmla="*/ 240040 h 1241769"/>
              <a:gd name="connsiteX0" fmla="*/ -1 w 2144569"/>
              <a:gd name="connsiteY0" fmla="*/ 689245 h 1241769"/>
              <a:gd name="connsiteX1" fmla="*/ 1876698 w 2144569"/>
              <a:gd name="connsiteY1" fmla="*/ 0 h 1241769"/>
              <a:gd name="connsiteX2" fmla="*/ 2135855 w 2144569"/>
              <a:gd name="connsiteY2" fmla="*/ 666282 h 1241769"/>
              <a:gd name="connsiteX3" fmla="*/ 1629114 w 2144569"/>
              <a:gd name="connsiteY3" fmla="*/ 1241769 h 1241769"/>
              <a:gd name="connsiteX4" fmla="*/ 5074 w 2144569"/>
              <a:gd name="connsiteY4" fmla="*/ 695401 h 1241769"/>
              <a:gd name="connsiteX5" fmla="*/ -1 w 2144569"/>
              <a:gd name="connsiteY5" fmla="*/ 689245 h 1241769"/>
              <a:gd name="connsiteX0" fmla="*/ 1 w 2142519"/>
              <a:gd name="connsiteY0" fmla="*/ 689245 h 1255774"/>
              <a:gd name="connsiteX1" fmla="*/ 1876700 w 2142519"/>
              <a:gd name="connsiteY1" fmla="*/ 0 h 1255774"/>
              <a:gd name="connsiteX2" fmla="*/ 2135857 w 2142519"/>
              <a:gd name="connsiteY2" fmla="*/ 666282 h 1255774"/>
              <a:gd name="connsiteX3" fmla="*/ 1669482 w 2142519"/>
              <a:gd name="connsiteY3" fmla="*/ 1255774 h 1255774"/>
              <a:gd name="connsiteX4" fmla="*/ 5076 w 2142519"/>
              <a:gd name="connsiteY4" fmla="*/ 695401 h 1255774"/>
              <a:gd name="connsiteX5" fmla="*/ 1 w 2142519"/>
              <a:gd name="connsiteY5" fmla="*/ 689245 h 1255774"/>
              <a:gd name="connsiteX0" fmla="*/ -1 w 2141579"/>
              <a:gd name="connsiteY0" fmla="*/ 687428 h 1253957"/>
              <a:gd name="connsiteX1" fmla="*/ 1866186 w 2141579"/>
              <a:gd name="connsiteY1" fmla="*/ 0 h 1253957"/>
              <a:gd name="connsiteX2" fmla="*/ 2135855 w 2141579"/>
              <a:gd name="connsiteY2" fmla="*/ 664465 h 1253957"/>
              <a:gd name="connsiteX3" fmla="*/ 1669480 w 2141579"/>
              <a:gd name="connsiteY3" fmla="*/ 1253957 h 1253957"/>
              <a:gd name="connsiteX4" fmla="*/ 5074 w 2141579"/>
              <a:gd name="connsiteY4" fmla="*/ 693584 h 1253957"/>
              <a:gd name="connsiteX5" fmla="*/ -1 w 2141579"/>
              <a:gd name="connsiteY5" fmla="*/ 687428 h 1253957"/>
              <a:gd name="connsiteX0" fmla="*/ 1 w 2140752"/>
              <a:gd name="connsiteY0" fmla="*/ 685610 h 1252139"/>
              <a:gd name="connsiteX1" fmla="*/ 1855676 w 2140752"/>
              <a:gd name="connsiteY1" fmla="*/ 0 h 1252139"/>
              <a:gd name="connsiteX2" fmla="*/ 2135857 w 2140752"/>
              <a:gd name="connsiteY2" fmla="*/ 662647 h 1252139"/>
              <a:gd name="connsiteX3" fmla="*/ 1669482 w 2140752"/>
              <a:gd name="connsiteY3" fmla="*/ 1252139 h 1252139"/>
              <a:gd name="connsiteX4" fmla="*/ 5076 w 2140752"/>
              <a:gd name="connsiteY4" fmla="*/ 691766 h 1252139"/>
              <a:gd name="connsiteX5" fmla="*/ 1 w 2140752"/>
              <a:gd name="connsiteY5" fmla="*/ 685610 h 1252139"/>
              <a:gd name="connsiteX0" fmla="*/ -1 w 2139381"/>
              <a:gd name="connsiteY0" fmla="*/ 685610 h 1275164"/>
              <a:gd name="connsiteX1" fmla="*/ 1855674 w 2139381"/>
              <a:gd name="connsiteY1" fmla="*/ 0 h 1275164"/>
              <a:gd name="connsiteX2" fmla="*/ 2135855 w 2139381"/>
              <a:gd name="connsiteY2" fmla="*/ 662647 h 1275164"/>
              <a:gd name="connsiteX3" fmla="*/ 1703339 w 2139381"/>
              <a:gd name="connsiteY3" fmla="*/ 1275164 h 1275164"/>
              <a:gd name="connsiteX4" fmla="*/ 5074 w 2139381"/>
              <a:gd name="connsiteY4" fmla="*/ 691766 h 1275164"/>
              <a:gd name="connsiteX5" fmla="*/ -1 w 2139381"/>
              <a:gd name="connsiteY5" fmla="*/ 685610 h 12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81" h="1275164">
                <a:moveTo>
                  <a:pt x="-1" y="685610"/>
                </a:moveTo>
                <a:lnTo>
                  <a:pt x="1855674" y="0"/>
                </a:lnTo>
                <a:cubicBezTo>
                  <a:pt x="2047683" y="0"/>
                  <a:pt x="2161244" y="450120"/>
                  <a:pt x="2135855" y="662647"/>
                </a:cubicBezTo>
                <a:cubicBezTo>
                  <a:pt x="2110466" y="875174"/>
                  <a:pt x="1895348" y="1275164"/>
                  <a:pt x="1703339" y="1275164"/>
                </a:cubicBezTo>
                <a:lnTo>
                  <a:pt x="5074" y="691766"/>
                </a:lnTo>
                <a:lnTo>
                  <a:pt x="-1" y="685610"/>
                </a:lnTo>
                <a:close/>
              </a:path>
            </a:pathLst>
          </a:custGeom>
          <a:solidFill>
            <a:srgbClr val="B8A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11">
            <a:extLst>
              <a:ext uri="{FF2B5EF4-FFF2-40B4-BE49-F238E27FC236}">
                <a16:creationId xmlns:a16="http://schemas.microsoft.com/office/drawing/2014/main" id="{C7F8A1F2-5C17-4DE5-B6FC-97B653FDC212}"/>
              </a:ext>
            </a:extLst>
          </p:cNvPr>
          <p:cNvSpPr/>
          <p:nvPr/>
        </p:nvSpPr>
        <p:spPr>
          <a:xfrm rot="18061601">
            <a:off x="5553360" y="1746292"/>
            <a:ext cx="2246323" cy="2226151"/>
          </a:xfrm>
          <a:custGeom>
            <a:avLst/>
            <a:gdLst>
              <a:gd name="connsiteX0" fmla="*/ 0 w 695325"/>
              <a:gd name="connsiteY0" fmla="*/ 0 h 804863"/>
              <a:gd name="connsiteX1" fmla="*/ 347663 w 695325"/>
              <a:gd name="connsiteY1" fmla="*/ 0 h 804863"/>
              <a:gd name="connsiteX2" fmla="*/ 695326 w 695325"/>
              <a:gd name="connsiteY2" fmla="*/ 402432 h 804863"/>
              <a:gd name="connsiteX3" fmla="*/ 347663 w 695325"/>
              <a:gd name="connsiteY3" fmla="*/ 804864 h 804863"/>
              <a:gd name="connsiteX4" fmla="*/ 0 w 695325"/>
              <a:gd name="connsiteY4" fmla="*/ 804863 h 804863"/>
              <a:gd name="connsiteX5" fmla="*/ 0 w 695325"/>
              <a:gd name="connsiteY5" fmla="*/ 0 h 804863"/>
              <a:gd name="connsiteX0" fmla="*/ 0 w 707804"/>
              <a:gd name="connsiteY0" fmla="*/ 0 h 804863"/>
              <a:gd name="connsiteX1" fmla="*/ 347663 w 707804"/>
              <a:gd name="connsiteY1" fmla="*/ 0 h 804863"/>
              <a:gd name="connsiteX2" fmla="*/ 695326 w 707804"/>
              <a:gd name="connsiteY2" fmla="*/ 402432 h 804863"/>
              <a:gd name="connsiteX3" fmla="*/ 523287 w 707804"/>
              <a:gd name="connsiteY3" fmla="*/ 745163 h 804863"/>
              <a:gd name="connsiteX4" fmla="*/ 0 w 707804"/>
              <a:gd name="connsiteY4" fmla="*/ 804863 h 804863"/>
              <a:gd name="connsiteX5" fmla="*/ 0 w 707804"/>
              <a:gd name="connsiteY5" fmla="*/ 0 h 804863"/>
              <a:gd name="connsiteX0" fmla="*/ 0 w 698621"/>
              <a:gd name="connsiteY0" fmla="*/ 0 h 1447969"/>
              <a:gd name="connsiteX1" fmla="*/ 347663 w 698621"/>
              <a:gd name="connsiteY1" fmla="*/ 0 h 1447969"/>
              <a:gd name="connsiteX2" fmla="*/ 695326 w 698621"/>
              <a:gd name="connsiteY2" fmla="*/ 402432 h 1447969"/>
              <a:gd name="connsiteX3" fmla="*/ 461413 w 698621"/>
              <a:gd name="connsiteY3" fmla="*/ 1447969 h 1447969"/>
              <a:gd name="connsiteX4" fmla="*/ 0 w 698621"/>
              <a:gd name="connsiteY4" fmla="*/ 804863 h 1447969"/>
              <a:gd name="connsiteX5" fmla="*/ 0 w 698621"/>
              <a:gd name="connsiteY5" fmla="*/ 0 h 1447969"/>
              <a:gd name="connsiteX0" fmla="*/ 0 w 752052"/>
              <a:gd name="connsiteY0" fmla="*/ 2981 h 1450950"/>
              <a:gd name="connsiteX1" fmla="*/ 347663 w 752052"/>
              <a:gd name="connsiteY1" fmla="*/ 2981 h 1450950"/>
              <a:gd name="connsiteX2" fmla="*/ 750028 w 752052"/>
              <a:gd name="connsiteY2" fmla="*/ 201231 h 1450950"/>
              <a:gd name="connsiteX3" fmla="*/ 461413 w 752052"/>
              <a:gd name="connsiteY3" fmla="*/ 1450950 h 1450950"/>
              <a:gd name="connsiteX4" fmla="*/ 0 w 752052"/>
              <a:gd name="connsiteY4" fmla="*/ 807844 h 1450950"/>
              <a:gd name="connsiteX5" fmla="*/ 0 w 752052"/>
              <a:gd name="connsiteY5" fmla="*/ 2981 h 1450950"/>
              <a:gd name="connsiteX0" fmla="*/ 0 w 751020"/>
              <a:gd name="connsiteY0" fmla="*/ 689053 h 2137022"/>
              <a:gd name="connsiteX1" fmla="*/ 385412 w 751020"/>
              <a:gd name="connsiteY1" fmla="*/ 0 h 2137022"/>
              <a:gd name="connsiteX2" fmla="*/ 750028 w 751020"/>
              <a:gd name="connsiteY2" fmla="*/ 887303 h 2137022"/>
              <a:gd name="connsiteX3" fmla="*/ 461413 w 751020"/>
              <a:gd name="connsiteY3" fmla="*/ 2137022 h 2137022"/>
              <a:gd name="connsiteX4" fmla="*/ 0 w 751020"/>
              <a:gd name="connsiteY4" fmla="*/ 1493916 h 2137022"/>
              <a:gd name="connsiteX5" fmla="*/ 0 w 751020"/>
              <a:gd name="connsiteY5" fmla="*/ 689053 h 2137022"/>
              <a:gd name="connsiteX0" fmla="*/ 1395809 w 2146829"/>
              <a:gd name="connsiteY0" fmla="*/ 689053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395809 w 2146829"/>
              <a:gd name="connsiteY5" fmla="*/ 689053 h 2137022"/>
              <a:gd name="connsiteX0" fmla="*/ 1059020 w 2146829"/>
              <a:gd name="connsiteY0" fmla="*/ 423199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059020 w 2146829"/>
              <a:gd name="connsiteY5" fmla="*/ 423199 h 2137022"/>
              <a:gd name="connsiteX0" fmla="*/ 1059020 w 2143769"/>
              <a:gd name="connsiteY0" fmla="*/ 423199 h 2137022"/>
              <a:gd name="connsiteX1" fmla="*/ 1781221 w 2143769"/>
              <a:gd name="connsiteY1" fmla="*/ 0 h 2137022"/>
              <a:gd name="connsiteX2" fmla="*/ 2142752 w 2143769"/>
              <a:gd name="connsiteY2" fmla="*/ 1038551 h 2137022"/>
              <a:gd name="connsiteX3" fmla="*/ 1857222 w 2143769"/>
              <a:gd name="connsiteY3" fmla="*/ 2137022 h 2137022"/>
              <a:gd name="connsiteX4" fmla="*/ 0 w 2143769"/>
              <a:gd name="connsiteY4" fmla="*/ 1080641 h 2137022"/>
              <a:gd name="connsiteX5" fmla="*/ 1059020 w 2143769"/>
              <a:gd name="connsiteY5" fmla="*/ 423199 h 2137022"/>
              <a:gd name="connsiteX0" fmla="*/ 1059020 w 2127818"/>
              <a:gd name="connsiteY0" fmla="*/ 423199 h 2137022"/>
              <a:gd name="connsiteX1" fmla="*/ 1781221 w 2127818"/>
              <a:gd name="connsiteY1" fmla="*/ 0 h 2137022"/>
              <a:gd name="connsiteX2" fmla="*/ 2126647 w 2127818"/>
              <a:gd name="connsiteY2" fmla="*/ 931150 h 2137022"/>
              <a:gd name="connsiteX3" fmla="*/ 1857222 w 2127818"/>
              <a:gd name="connsiteY3" fmla="*/ 2137022 h 2137022"/>
              <a:gd name="connsiteX4" fmla="*/ 0 w 2127818"/>
              <a:gd name="connsiteY4" fmla="*/ 1080641 h 2137022"/>
              <a:gd name="connsiteX5" fmla="*/ 1059020 w 2127818"/>
              <a:gd name="connsiteY5" fmla="*/ 423199 h 2137022"/>
              <a:gd name="connsiteX0" fmla="*/ 1059020 w 2126953"/>
              <a:gd name="connsiteY0" fmla="*/ 423199 h 2118350"/>
              <a:gd name="connsiteX1" fmla="*/ 1781221 w 2126953"/>
              <a:gd name="connsiteY1" fmla="*/ 0 h 2118350"/>
              <a:gd name="connsiteX2" fmla="*/ 2126647 w 2126953"/>
              <a:gd name="connsiteY2" fmla="*/ 931150 h 2118350"/>
              <a:gd name="connsiteX3" fmla="*/ 1824012 w 2126953"/>
              <a:gd name="connsiteY3" fmla="*/ 2118350 h 2118350"/>
              <a:gd name="connsiteX4" fmla="*/ 0 w 2126953"/>
              <a:gd name="connsiteY4" fmla="*/ 1080641 h 2118350"/>
              <a:gd name="connsiteX5" fmla="*/ 1059020 w 212695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82725 h 2118350"/>
              <a:gd name="connsiteX5" fmla="*/ 1103900 w 2171833"/>
              <a:gd name="connsiteY5" fmla="*/ 423199 h 2118350"/>
              <a:gd name="connsiteX0" fmla="*/ 1103900 w 2171861"/>
              <a:gd name="connsiteY0" fmla="*/ 423199 h 2139704"/>
              <a:gd name="connsiteX1" fmla="*/ 1826101 w 2171861"/>
              <a:gd name="connsiteY1" fmla="*/ 0 h 2139704"/>
              <a:gd name="connsiteX2" fmla="*/ 2171527 w 2171861"/>
              <a:gd name="connsiteY2" fmla="*/ 931150 h 2139704"/>
              <a:gd name="connsiteX3" fmla="*/ 1870576 w 2171861"/>
              <a:gd name="connsiteY3" fmla="*/ 2139704 h 2139704"/>
              <a:gd name="connsiteX4" fmla="*/ 0 w 2171861"/>
              <a:gd name="connsiteY4" fmla="*/ 1082725 h 2139704"/>
              <a:gd name="connsiteX5" fmla="*/ 1103900 w 2171861"/>
              <a:gd name="connsiteY5" fmla="*/ 423199 h 2139704"/>
              <a:gd name="connsiteX0" fmla="*/ 1103900 w 2171815"/>
              <a:gd name="connsiteY0" fmla="*/ 436344 h 2152849"/>
              <a:gd name="connsiteX1" fmla="*/ 1829410 w 2171815"/>
              <a:gd name="connsiteY1" fmla="*/ 0 h 2152849"/>
              <a:gd name="connsiteX2" fmla="*/ 2171527 w 2171815"/>
              <a:gd name="connsiteY2" fmla="*/ 944295 h 2152849"/>
              <a:gd name="connsiteX3" fmla="*/ 1870576 w 2171815"/>
              <a:gd name="connsiteY3" fmla="*/ 2152849 h 2152849"/>
              <a:gd name="connsiteX4" fmla="*/ 0 w 2171815"/>
              <a:gd name="connsiteY4" fmla="*/ 1095870 h 2152849"/>
              <a:gd name="connsiteX5" fmla="*/ 1103900 w 2171815"/>
              <a:gd name="connsiteY5" fmla="*/ 436344 h 2152849"/>
              <a:gd name="connsiteX0" fmla="*/ 1103900 w 2216679"/>
              <a:gd name="connsiteY0" fmla="*/ 436344 h 2152849"/>
              <a:gd name="connsiteX1" fmla="*/ 1829410 w 2216679"/>
              <a:gd name="connsiteY1" fmla="*/ 0 h 2152849"/>
              <a:gd name="connsiteX2" fmla="*/ 2216468 w 2216679"/>
              <a:gd name="connsiteY2" fmla="*/ 1018173 h 2152849"/>
              <a:gd name="connsiteX3" fmla="*/ 1870576 w 2216679"/>
              <a:gd name="connsiteY3" fmla="*/ 2152849 h 2152849"/>
              <a:gd name="connsiteX4" fmla="*/ 0 w 2216679"/>
              <a:gd name="connsiteY4" fmla="*/ 1095870 h 2152849"/>
              <a:gd name="connsiteX5" fmla="*/ 1103900 w 2216679"/>
              <a:gd name="connsiteY5" fmla="*/ 436344 h 2152849"/>
              <a:gd name="connsiteX0" fmla="*/ 1103900 w 2216619"/>
              <a:gd name="connsiteY0" fmla="*/ 462634 h 2179139"/>
              <a:gd name="connsiteX1" fmla="*/ 1836026 w 2216619"/>
              <a:gd name="connsiteY1" fmla="*/ 0 h 2179139"/>
              <a:gd name="connsiteX2" fmla="*/ 2216468 w 2216619"/>
              <a:gd name="connsiteY2" fmla="*/ 1044463 h 2179139"/>
              <a:gd name="connsiteX3" fmla="*/ 1870576 w 2216619"/>
              <a:gd name="connsiteY3" fmla="*/ 2179139 h 2179139"/>
              <a:gd name="connsiteX4" fmla="*/ 0 w 2216619"/>
              <a:gd name="connsiteY4" fmla="*/ 1122160 h 2179139"/>
              <a:gd name="connsiteX5" fmla="*/ 1103900 w 2216619"/>
              <a:gd name="connsiteY5" fmla="*/ 462634 h 2179139"/>
              <a:gd name="connsiteX0" fmla="*/ 1103900 w 2216632"/>
              <a:gd name="connsiteY0" fmla="*/ 469869 h 2186374"/>
              <a:gd name="connsiteX1" fmla="*/ 1902813 w 2216632"/>
              <a:gd name="connsiteY1" fmla="*/ 0 h 2186374"/>
              <a:gd name="connsiteX2" fmla="*/ 2216468 w 2216632"/>
              <a:gd name="connsiteY2" fmla="*/ 1051698 h 2186374"/>
              <a:gd name="connsiteX3" fmla="*/ 1870576 w 2216632"/>
              <a:gd name="connsiteY3" fmla="*/ 2186374 h 2186374"/>
              <a:gd name="connsiteX4" fmla="*/ 0 w 2216632"/>
              <a:gd name="connsiteY4" fmla="*/ 1129395 h 2186374"/>
              <a:gd name="connsiteX5" fmla="*/ 1103900 w 2216632"/>
              <a:gd name="connsiteY5" fmla="*/ 469869 h 2186374"/>
              <a:gd name="connsiteX0" fmla="*/ 1103900 w 2216521"/>
              <a:gd name="connsiteY0" fmla="*/ 469869 h 2195074"/>
              <a:gd name="connsiteX1" fmla="*/ 1902813 w 2216521"/>
              <a:gd name="connsiteY1" fmla="*/ 0 h 2195074"/>
              <a:gd name="connsiteX2" fmla="*/ 2216468 w 2216521"/>
              <a:gd name="connsiteY2" fmla="*/ 1051698 h 2195074"/>
              <a:gd name="connsiteX3" fmla="*/ 1919676 w 2216521"/>
              <a:gd name="connsiteY3" fmla="*/ 2195074 h 2195074"/>
              <a:gd name="connsiteX4" fmla="*/ 0 w 2216521"/>
              <a:gd name="connsiteY4" fmla="*/ 1129395 h 2195074"/>
              <a:gd name="connsiteX5" fmla="*/ 1103900 w 2216521"/>
              <a:gd name="connsiteY5" fmla="*/ 469869 h 2195074"/>
              <a:gd name="connsiteX0" fmla="*/ 1103900 w 2192409"/>
              <a:gd name="connsiteY0" fmla="*/ 469869 h 2195074"/>
              <a:gd name="connsiteX1" fmla="*/ 1902813 w 2192409"/>
              <a:gd name="connsiteY1" fmla="*/ 0 h 2195074"/>
              <a:gd name="connsiteX2" fmla="*/ 2192341 w 2192409"/>
              <a:gd name="connsiteY2" fmla="*/ 1066047 h 2195074"/>
              <a:gd name="connsiteX3" fmla="*/ 1919676 w 2192409"/>
              <a:gd name="connsiteY3" fmla="*/ 2195074 h 2195074"/>
              <a:gd name="connsiteX4" fmla="*/ 0 w 2192409"/>
              <a:gd name="connsiteY4" fmla="*/ 1129395 h 2195074"/>
              <a:gd name="connsiteX5" fmla="*/ 1103900 w 2192409"/>
              <a:gd name="connsiteY5" fmla="*/ 469869 h 2195074"/>
              <a:gd name="connsiteX0" fmla="*/ 1103900 w 2213348"/>
              <a:gd name="connsiteY0" fmla="*/ 469869 h 2195074"/>
              <a:gd name="connsiteX1" fmla="*/ 1902813 w 2213348"/>
              <a:gd name="connsiteY1" fmla="*/ 0 h 2195074"/>
              <a:gd name="connsiteX2" fmla="*/ 2213293 w 2213348"/>
              <a:gd name="connsiteY2" fmla="*/ 1091488 h 2195074"/>
              <a:gd name="connsiteX3" fmla="*/ 1919676 w 2213348"/>
              <a:gd name="connsiteY3" fmla="*/ 2195074 h 2195074"/>
              <a:gd name="connsiteX4" fmla="*/ 0 w 2213348"/>
              <a:gd name="connsiteY4" fmla="*/ 1129395 h 2195074"/>
              <a:gd name="connsiteX5" fmla="*/ 1103900 w 2213348"/>
              <a:gd name="connsiteY5" fmla="*/ 469869 h 2195074"/>
              <a:gd name="connsiteX0" fmla="*/ 1103900 w 2213371"/>
              <a:gd name="connsiteY0" fmla="*/ 469869 h 2185567"/>
              <a:gd name="connsiteX1" fmla="*/ 1902813 w 2213371"/>
              <a:gd name="connsiteY1" fmla="*/ 0 h 2185567"/>
              <a:gd name="connsiteX2" fmla="*/ 2213293 w 2213371"/>
              <a:gd name="connsiteY2" fmla="*/ 1091488 h 2185567"/>
              <a:gd name="connsiteX3" fmla="*/ 1881038 w 2213371"/>
              <a:gd name="connsiteY3" fmla="*/ 2185567 h 2185567"/>
              <a:gd name="connsiteX4" fmla="*/ 0 w 2213371"/>
              <a:gd name="connsiteY4" fmla="*/ 1129395 h 2185567"/>
              <a:gd name="connsiteX5" fmla="*/ 1103900 w 2213371"/>
              <a:gd name="connsiteY5" fmla="*/ 469869 h 2185567"/>
              <a:gd name="connsiteX0" fmla="*/ 1103900 w 2213298"/>
              <a:gd name="connsiteY0" fmla="*/ 453128 h 2168826"/>
              <a:gd name="connsiteX1" fmla="*/ 1874665 w 2213298"/>
              <a:gd name="connsiteY1" fmla="*/ 0 h 2168826"/>
              <a:gd name="connsiteX2" fmla="*/ 2213293 w 2213298"/>
              <a:gd name="connsiteY2" fmla="*/ 1074747 h 2168826"/>
              <a:gd name="connsiteX3" fmla="*/ 1881038 w 2213298"/>
              <a:gd name="connsiteY3" fmla="*/ 2168826 h 2168826"/>
              <a:gd name="connsiteX4" fmla="*/ 0 w 2213298"/>
              <a:gd name="connsiteY4" fmla="*/ 1112654 h 2168826"/>
              <a:gd name="connsiteX5" fmla="*/ 1103900 w 2213298"/>
              <a:gd name="connsiteY5" fmla="*/ 453128 h 216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3298" h="2168826">
                <a:moveTo>
                  <a:pt x="1103900" y="453128"/>
                </a:moveTo>
                <a:lnTo>
                  <a:pt x="1874665" y="0"/>
                </a:lnTo>
                <a:cubicBezTo>
                  <a:pt x="2066674" y="0"/>
                  <a:pt x="2212231" y="713276"/>
                  <a:pt x="2213293" y="1074747"/>
                </a:cubicBezTo>
                <a:cubicBezTo>
                  <a:pt x="2214355" y="1436218"/>
                  <a:pt x="2073047" y="2168826"/>
                  <a:pt x="1881038" y="2168826"/>
                </a:cubicBezTo>
                <a:lnTo>
                  <a:pt x="0" y="1112654"/>
                </a:lnTo>
                <a:lnTo>
                  <a:pt x="1103900" y="453128"/>
                </a:lnTo>
                <a:close/>
              </a:path>
            </a:pathLst>
          </a:custGeom>
          <a:solidFill>
            <a:srgbClr val="CC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11">
            <a:extLst>
              <a:ext uri="{FF2B5EF4-FFF2-40B4-BE49-F238E27FC236}">
                <a16:creationId xmlns:a16="http://schemas.microsoft.com/office/drawing/2014/main" id="{4C5AA005-5091-47D5-9E87-CBF39F19B1ED}"/>
              </a:ext>
            </a:extLst>
          </p:cNvPr>
          <p:cNvSpPr/>
          <p:nvPr/>
        </p:nvSpPr>
        <p:spPr>
          <a:xfrm>
            <a:off x="6207628" y="3004804"/>
            <a:ext cx="1728903" cy="1694542"/>
          </a:xfrm>
          <a:custGeom>
            <a:avLst/>
            <a:gdLst>
              <a:gd name="connsiteX0" fmla="*/ 0 w 695325"/>
              <a:gd name="connsiteY0" fmla="*/ 0 h 804863"/>
              <a:gd name="connsiteX1" fmla="*/ 347663 w 695325"/>
              <a:gd name="connsiteY1" fmla="*/ 0 h 804863"/>
              <a:gd name="connsiteX2" fmla="*/ 695326 w 695325"/>
              <a:gd name="connsiteY2" fmla="*/ 402432 h 804863"/>
              <a:gd name="connsiteX3" fmla="*/ 347663 w 695325"/>
              <a:gd name="connsiteY3" fmla="*/ 804864 h 804863"/>
              <a:gd name="connsiteX4" fmla="*/ 0 w 695325"/>
              <a:gd name="connsiteY4" fmla="*/ 804863 h 804863"/>
              <a:gd name="connsiteX5" fmla="*/ 0 w 695325"/>
              <a:gd name="connsiteY5" fmla="*/ 0 h 804863"/>
              <a:gd name="connsiteX0" fmla="*/ 0 w 707804"/>
              <a:gd name="connsiteY0" fmla="*/ 0 h 804863"/>
              <a:gd name="connsiteX1" fmla="*/ 347663 w 707804"/>
              <a:gd name="connsiteY1" fmla="*/ 0 h 804863"/>
              <a:gd name="connsiteX2" fmla="*/ 695326 w 707804"/>
              <a:gd name="connsiteY2" fmla="*/ 402432 h 804863"/>
              <a:gd name="connsiteX3" fmla="*/ 523287 w 707804"/>
              <a:gd name="connsiteY3" fmla="*/ 745163 h 804863"/>
              <a:gd name="connsiteX4" fmla="*/ 0 w 707804"/>
              <a:gd name="connsiteY4" fmla="*/ 804863 h 804863"/>
              <a:gd name="connsiteX5" fmla="*/ 0 w 707804"/>
              <a:gd name="connsiteY5" fmla="*/ 0 h 804863"/>
              <a:gd name="connsiteX0" fmla="*/ 0 w 698621"/>
              <a:gd name="connsiteY0" fmla="*/ 0 h 1447969"/>
              <a:gd name="connsiteX1" fmla="*/ 347663 w 698621"/>
              <a:gd name="connsiteY1" fmla="*/ 0 h 1447969"/>
              <a:gd name="connsiteX2" fmla="*/ 695326 w 698621"/>
              <a:gd name="connsiteY2" fmla="*/ 402432 h 1447969"/>
              <a:gd name="connsiteX3" fmla="*/ 461413 w 698621"/>
              <a:gd name="connsiteY3" fmla="*/ 1447969 h 1447969"/>
              <a:gd name="connsiteX4" fmla="*/ 0 w 698621"/>
              <a:gd name="connsiteY4" fmla="*/ 804863 h 1447969"/>
              <a:gd name="connsiteX5" fmla="*/ 0 w 698621"/>
              <a:gd name="connsiteY5" fmla="*/ 0 h 1447969"/>
              <a:gd name="connsiteX0" fmla="*/ 0 w 752052"/>
              <a:gd name="connsiteY0" fmla="*/ 2981 h 1450950"/>
              <a:gd name="connsiteX1" fmla="*/ 347663 w 752052"/>
              <a:gd name="connsiteY1" fmla="*/ 2981 h 1450950"/>
              <a:gd name="connsiteX2" fmla="*/ 750028 w 752052"/>
              <a:gd name="connsiteY2" fmla="*/ 201231 h 1450950"/>
              <a:gd name="connsiteX3" fmla="*/ 461413 w 752052"/>
              <a:gd name="connsiteY3" fmla="*/ 1450950 h 1450950"/>
              <a:gd name="connsiteX4" fmla="*/ 0 w 752052"/>
              <a:gd name="connsiteY4" fmla="*/ 807844 h 1450950"/>
              <a:gd name="connsiteX5" fmla="*/ 0 w 752052"/>
              <a:gd name="connsiteY5" fmla="*/ 2981 h 1450950"/>
              <a:gd name="connsiteX0" fmla="*/ 0 w 751020"/>
              <a:gd name="connsiteY0" fmla="*/ 689053 h 2137022"/>
              <a:gd name="connsiteX1" fmla="*/ 385412 w 751020"/>
              <a:gd name="connsiteY1" fmla="*/ 0 h 2137022"/>
              <a:gd name="connsiteX2" fmla="*/ 750028 w 751020"/>
              <a:gd name="connsiteY2" fmla="*/ 887303 h 2137022"/>
              <a:gd name="connsiteX3" fmla="*/ 461413 w 751020"/>
              <a:gd name="connsiteY3" fmla="*/ 2137022 h 2137022"/>
              <a:gd name="connsiteX4" fmla="*/ 0 w 751020"/>
              <a:gd name="connsiteY4" fmla="*/ 1493916 h 2137022"/>
              <a:gd name="connsiteX5" fmla="*/ 0 w 751020"/>
              <a:gd name="connsiteY5" fmla="*/ 689053 h 2137022"/>
              <a:gd name="connsiteX0" fmla="*/ 1395809 w 2146829"/>
              <a:gd name="connsiteY0" fmla="*/ 689053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395809 w 2146829"/>
              <a:gd name="connsiteY5" fmla="*/ 689053 h 2137022"/>
              <a:gd name="connsiteX0" fmla="*/ 1059020 w 2146829"/>
              <a:gd name="connsiteY0" fmla="*/ 423199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059020 w 2146829"/>
              <a:gd name="connsiteY5" fmla="*/ 423199 h 2137022"/>
              <a:gd name="connsiteX0" fmla="*/ 1059020 w 2143769"/>
              <a:gd name="connsiteY0" fmla="*/ 423199 h 2137022"/>
              <a:gd name="connsiteX1" fmla="*/ 1781221 w 2143769"/>
              <a:gd name="connsiteY1" fmla="*/ 0 h 2137022"/>
              <a:gd name="connsiteX2" fmla="*/ 2142752 w 2143769"/>
              <a:gd name="connsiteY2" fmla="*/ 1038551 h 2137022"/>
              <a:gd name="connsiteX3" fmla="*/ 1857222 w 2143769"/>
              <a:gd name="connsiteY3" fmla="*/ 2137022 h 2137022"/>
              <a:gd name="connsiteX4" fmla="*/ 0 w 2143769"/>
              <a:gd name="connsiteY4" fmla="*/ 1080641 h 2137022"/>
              <a:gd name="connsiteX5" fmla="*/ 1059020 w 2143769"/>
              <a:gd name="connsiteY5" fmla="*/ 423199 h 2137022"/>
              <a:gd name="connsiteX0" fmla="*/ 1059020 w 2127818"/>
              <a:gd name="connsiteY0" fmla="*/ 423199 h 2137022"/>
              <a:gd name="connsiteX1" fmla="*/ 1781221 w 2127818"/>
              <a:gd name="connsiteY1" fmla="*/ 0 h 2137022"/>
              <a:gd name="connsiteX2" fmla="*/ 2126647 w 2127818"/>
              <a:gd name="connsiteY2" fmla="*/ 931150 h 2137022"/>
              <a:gd name="connsiteX3" fmla="*/ 1857222 w 2127818"/>
              <a:gd name="connsiteY3" fmla="*/ 2137022 h 2137022"/>
              <a:gd name="connsiteX4" fmla="*/ 0 w 2127818"/>
              <a:gd name="connsiteY4" fmla="*/ 1080641 h 2137022"/>
              <a:gd name="connsiteX5" fmla="*/ 1059020 w 2127818"/>
              <a:gd name="connsiteY5" fmla="*/ 423199 h 2137022"/>
              <a:gd name="connsiteX0" fmla="*/ 1059020 w 2126953"/>
              <a:gd name="connsiteY0" fmla="*/ 423199 h 2118350"/>
              <a:gd name="connsiteX1" fmla="*/ 1781221 w 2126953"/>
              <a:gd name="connsiteY1" fmla="*/ 0 h 2118350"/>
              <a:gd name="connsiteX2" fmla="*/ 2126647 w 2126953"/>
              <a:gd name="connsiteY2" fmla="*/ 931150 h 2118350"/>
              <a:gd name="connsiteX3" fmla="*/ 1824012 w 2126953"/>
              <a:gd name="connsiteY3" fmla="*/ 2118350 h 2118350"/>
              <a:gd name="connsiteX4" fmla="*/ 0 w 2126953"/>
              <a:gd name="connsiteY4" fmla="*/ 1080641 h 2118350"/>
              <a:gd name="connsiteX5" fmla="*/ 1059020 w 212695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82725 h 2118350"/>
              <a:gd name="connsiteX5" fmla="*/ 1103900 w 2171833"/>
              <a:gd name="connsiteY5" fmla="*/ 423199 h 2118350"/>
              <a:gd name="connsiteX0" fmla="*/ 1140395 w 2208328"/>
              <a:gd name="connsiteY0" fmla="*/ 423199 h 2118350"/>
              <a:gd name="connsiteX1" fmla="*/ 1862596 w 2208328"/>
              <a:gd name="connsiteY1" fmla="*/ 0 h 2118350"/>
              <a:gd name="connsiteX2" fmla="*/ 2208022 w 2208328"/>
              <a:gd name="connsiteY2" fmla="*/ 931150 h 2118350"/>
              <a:gd name="connsiteX3" fmla="*/ 1905387 w 2208328"/>
              <a:gd name="connsiteY3" fmla="*/ 2118350 h 2118350"/>
              <a:gd name="connsiteX4" fmla="*/ 0 w 2208328"/>
              <a:gd name="connsiteY4" fmla="*/ 1070648 h 2118350"/>
              <a:gd name="connsiteX5" fmla="*/ 1140395 w 2208328"/>
              <a:gd name="connsiteY5" fmla="*/ 423199 h 2118350"/>
              <a:gd name="connsiteX0" fmla="*/ 1140395 w 2208170"/>
              <a:gd name="connsiteY0" fmla="*/ 423199 h 2154581"/>
              <a:gd name="connsiteX1" fmla="*/ 1862596 w 2208170"/>
              <a:gd name="connsiteY1" fmla="*/ 0 h 2154581"/>
              <a:gd name="connsiteX2" fmla="*/ 2208022 w 2208170"/>
              <a:gd name="connsiteY2" fmla="*/ 931150 h 2154581"/>
              <a:gd name="connsiteX3" fmla="*/ 1893223 w 2208170"/>
              <a:gd name="connsiteY3" fmla="*/ 2154581 h 2154581"/>
              <a:gd name="connsiteX4" fmla="*/ 0 w 2208170"/>
              <a:gd name="connsiteY4" fmla="*/ 1070648 h 2154581"/>
              <a:gd name="connsiteX5" fmla="*/ 1140395 w 2208170"/>
              <a:gd name="connsiteY5" fmla="*/ 423199 h 2154581"/>
              <a:gd name="connsiteX0" fmla="*/ 1140395 w 2208118"/>
              <a:gd name="connsiteY0" fmla="*/ 417160 h 2148542"/>
              <a:gd name="connsiteX1" fmla="*/ 1868678 w 2208118"/>
              <a:gd name="connsiteY1" fmla="*/ 0 h 2148542"/>
              <a:gd name="connsiteX2" fmla="*/ 2208022 w 2208118"/>
              <a:gd name="connsiteY2" fmla="*/ 925111 h 2148542"/>
              <a:gd name="connsiteX3" fmla="*/ 1893223 w 2208118"/>
              <a:gd name="connsiteY3" fmla="*/ 2148542 h 2148542"/>
              <a:gd name="connsiteX4" fmla="*/ 0 w 2208118"/>
              <a:gd name="connsiteY4" fmla="*/ 1064609 h 2148542"/>
              <a:gd name="connsiteX5" fmla="*/ 1140395 w 2208118"/>
              <a:gd name="connsiteY5" fmla="*/ 417160 h 2148542"/>
              <a:gd name="connsiteX0" fmla="*/ 1140395 w 2208118"/>
              <a:gd name="connsiteY0" fmla="*/ 417160 h 2148542"/>
              <a:gd name="connsiteX1" fmla="*/ 1868678 w 2208118"/>
              <a:gd name="connsiteY1" fmla="*/ 0 h 2148542"/>
              <a:gd name="connsiteX2" fmla="*/ 2208022 w 2208118"/>
              <a:gd name="connsiteY2" fmla="*/ 925111 h 2148542"/>
              <a:gd name="connsiteX3" fmla="*/ 1893223 w 2208118"/>
              <a:gd name="connsiteY3" fmla="*/ 2148542 h 2148542"/>
              <a:gd name="connsiteX4" fmla="*/ 0 w 2208118"/>
              <a:gd name="connsiteY4" fmla="*/ 1064609 h 2148542"/>
              <a:gd name="connsiteX5" fmla="*/ 1140395 w 2208118"/>
              <a:gd name="connsiteY5" fmla="*/ 417160 h 214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118" h="2148542">
                <a:moveTo>
                  <a:pt x="1140395" y="417160"/>
                </a:moveTo>
                <a:lnTo>
                  <a:pt x="1868678" y="0"/>
                </a:lnTo>
                <a:cubicBezTo>
                  <a:pt x="2060687" y="0"/>
                  <a:pt x="2203931" y="567021"/>
                  <a:pt x="2208022" y="925111"/>
                </a:cubicBezTo>
                <a:cubicBezTo>
                  <a:pt x="2212113" y="1283201"/>
                  <a:pt x="2085232" y="2148542"/>
                  <a:pt x="1893223" y="2148542"/>
                </a:cubicBezTo>
                <a:lnTo>
                  <a:pt x="0" y="1064609"/>
                </a:lnTo>
                <a:lnTo>
                  <a:pt x="1140395" y="417160"/>
                </a:lnTo>
                <a:close/>
              </a:path>
            </a:pathLst>
          </a:custGeom>
          <a:solidFill>
            <a:srgbClr val="EF4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11">
            <a:extLst>
              <a:ext uri="{FF2B5EF4-FFF2-40B4-BE49-F238E27FC236}">
                <a16:creationId xmlns:a16="http://schemas.microsoft.com/office/drawing/2014/main" id="{4173AF32-894B-4EAA-8197-6CF48F992D67}"/>
              </a:ext>
            </a:extLst>
          </p:cNvPr>
          <p:cNvSpPr/>
          <p:nvPr/>
        </p:nvSpPr>
        <p:spPr>
          <a:xfrm rot="3105673">
            <a:off x="5837134" y="3840737"/>
            <a:ext cx="902647" cy="916038"/>
          </a:xfrm>
          <a:custGeom>
            <a:avLst/>
            <a:gdLst>
              <a:gd name="connsiteX0" fmla="*/ 0 w 695325"/>
              <a:gd name="connsiteY0" fmla="*/ 0 h 804863"/>
              <a:gd name="connsiteX1" fmla="*/ 347663 w 695325"/>
              <a:gd name="connsiteY1" fmla="*/ 0 h 804863"/>
              <a:gd name="connsiteX2" fmla="*/ 695326 w 695325"/>
              <a:gd name="connsiteY2" fmla="*/ 402432 h 804863"/>
              <a:gd name="connsiteX3" fmla="*/ 347663 w 695325"/>
              <a:gd name="connsiteY3" fmla="*/ 804864 h 804863"/>
              <a:gd name="connsiteX4" fmla="*/ 0 w 695325"/>
              <a:gd name="connsiteY4" fmla="*/ 804863 h 804863"/>
              <a:gd name="connsiteX5" fmla="*/ 0 w 695325"/>
              <a:gd name="connsiteY5" fmla="*/ 0 h 804863"/>
              <a:gd name="connsiteX0" fmla="*/ 0 w 707804"/>
              <a:gd name="connsiteY0" fmla="*/ 0 h 804863"/>
              <a:gd name="connsiteX1" fmla="*/ 347663 w 707804"/>
              <a:gd name="connsiteY1" fmla="*/ 0 h 804863"/>
              <a:gd name="connsiteX2" fmla="*/ 695326 w 707804"/>
              <a:gd name="connsiteY2" fmla="*/ 402432 h 804863"/>
              <a:gd name="connsiteX3" fmla="*/ 523287 w 707804"/>
              <a:gd name="connsiteY3" fmla="*/ 745163 h 804863"/>
              <a:gd name="connsiteX4" fmla="*/ 0 w 707804"/>
              <a:gd name="connsiteY4" fmla="*/ 804863 h 804863"/>
              <a:gd name="connsiteX5" fmla="*/ 0 w 707804"/>
              <a:gd name="connsiteY5" fmla="*/ 0 h 804863"/>
              <a:gd name="connsiteX0" fmla="*/ 0 w 698621"/>
              <a:gd name="connsiteY0" fmla="*/ 0 h 1447969"/>
              <a:gd name="connsiteX1" fmla="*/ 347663 w 698621"/>
              <a:gd name="connsiteY1" fmla="*/ 0 h 1447969"/>
              <a:gd name="connsiteX2" fmla="*/ 695326 w 698621"/>
              <a:gd name="connsiteY2" fmla="*/ 402432 h 1447969"/>
              <a:gd name="connsiteX3" fmla="*/ 461413 w 698621"/>
              <a:gd name="connsiteY3" fmla="*/ 1447969 h 1447969"/>
              <a:gd name="connsiteX4" fmla="*/ 0 w 698621"/>
              <a:gd name="connsiteY4" fmla="*/ 804863 h 1447969"/>
              <a:gd name="connsiteX5" fmla="*/ 0 w 698621"/>
              <a:gd name="connsiteY5" fmla="*/ 0 h 1447969"/>
              <a:gd name="connsiteX0" fmla="*/ 0 w 752052"/>
              <a:gd name="connsiteY0" fmla="*/ 2981 h 1450950"/>
              <a:gd name="connsiteX1" fmla="*/ 347663 w 752052"/>
              <a:gd name="connsiteY1" fmla="*/ 2981 h 1450950"/>
              <a:gd name="connsiteX2" fmla="*/ 750028 w 752052"/>
              <a:gd name="connsiteY2" fmla="*/ 201231 h 1450950"/>
              <a:gd name="connsiteX3" fmla="*/ 461413 w 752052"/>
              <a:gd name="connsiteY3" fmla="*/ 1450950 h 1450950"/>
              <a:gd name="connsiteX4" fmla="*/ 0 w 752052"/>
              <a:gd name="connsiteY4" fmla="*/ 807844 h 1450950"/>
              <a:gd name="connsiteX5" fmla="*/ 0 w 752052"/>
              <a:gd name="connsiteY5" fmla="*/ 2981 h 1450950"/>
              <a:gd name="connsiteX0" fmla="*/ 0 w 751020"/>
              <a:gd name="connsiteY0" fmla="*/ 689053 h 2137022"/>
              <a:gd name="connsiteX1" fmla="*/ 385412 w 751020"/>
              <a:gd name="connsiteY1" fmla="*/ 0 h 2137022"/>
              <a:gd name="connsiteX2" fmla="*/ 750028 w 751020"/>
              <a:gd name="connsiteY2" fmla="*/ 887303 h 2137022"/>
              <a:gd name="connsiteX3" fmla="*/ 461413 w 751020"/>
              <a:gd name="connsiteY3" fmla="*/ 2137022 h 2137022"/>
              <a:gd name="connsiteX4" fmla="*/ 0 w 751020"/>
              <a:gd name="connsiteY4" fmla="*/ 1493916 h 2137022"/>
              <a:gd name="connsiteX5" fmla="*/ 0 w 751020"/>
              <a:gd name="connsiteY5" fmla="*/ 689053 h 2137022"/>
              <a:gd name="connsiteX0" fmla="*/ 1395809 w 2146829"/>
              <a:gd name="connsiteY0" fmla="*/ 689053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395809 w 2146829"/>
              <a:gd name="connsiteY5" fmla="*/ 689053 h 2137022"/>
              <a:gd name="connsiteX0" fmla="*/ 1059020 w 2146829"/>
              <a:gd name="connsiteY0" fmla="*/ 423199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059020 w 2146829"/>
              <a:gd name="connsiteY5" fmla="*/ 423199 h 2137022"/>
              <a:gd name="connsiteX0" fmla="*/ 1059020 w 2143769"/>
              <a:gd name="connsiteY0" fmla="*/ 423199 h 2137022"/>
              <a:gd name="connsiteX1" fmla="*/ 1781221 w 2143769"/>
              <a:gd name="connsiteY1" fmla="*/ 0 h 2137022"/>
              <a:gd name="connsiteX2" fmla="*/ 2142752 w 2143769"/>
              <a:gd name="connsiteY2" fmla="*/ 1038551 h 2137022"/>
              <a:gd name="connsiteX3" fmla="*/ 1857222 w 2143769"/>
              <a:gd name="connsiteY3" fmla="*/ 2137022 h 2137022"/>
              <a:gd name="connsiteX4" fmla="*/ 0 w 2143769"/>
              <a:gd name="connsiteY4" fmla="*/ 1080641 h 2137022"/>
              <a:gd name="connsiteX5" fmla="*/ 1059020 w 2143769"/>
              <a:gd name="connsiteY5" fmla="*/ 423199 h 2137022"/>
              <a:gd name="connsiteX0" fmla="*/ 1059020 w 2127818"/>
              <a:gd name="connsiteY0" fmla="*/ 423199 h 2137022"/>
              <a:gd name="connsiteX1" fmla="*/ 1781221 w 2127818"/>
              <a:gd name="connsiteY1" fmla="*/ 0 h 2137022"/>
              <a:gd name="connsiteX2" fmla="*/ 2126647 w 2127818"/>
              <a:gd name="connsiteY2" fmla="*/ 931150 h 2137022"/>
              <a:gd name="connsiteX3" fmla="*/ 1857222 w 2127818"/>
              <a:gd name="connsiteY3" fmla="*/ 2137022 h 2137022"/>
              <a:gd name="connsiteX4" fmla="*/ 0 w 2127818"/>
              <a:gd name="connsiteY4" fmla="*/ 1080641 h 2137022"/>
              <a:gd name="connsiteX5" fmla="*/ 1059020 w 2127818"/>
              <a:gd name="connsiteY5" fmla="*/ 423199 h 2137022"/>
              <a:gd name="connsiteX0" fmla="*/ 1059020 w 2126953"/>
              <a:gd name="connsiteY0" fmla="*/ 423199 h 2118350"/>
              <a:gd name="connsiteX1" fmla="*/ 1781221 w 2126953"/>
              <a:gd name="connsiteY1" fmla="*/ 0 h 2118350"/>
              <a:gd name="connsiteX2" fmla="*/ 2126647 w 2126953"/>
              <a:gd name="connsiteY2" fmla="*/ 931150 h 2118350"/>
              <a:gd name="connsiteX3" fmla="*/ 1824012 w 2126953"/>
              <a:gd name="connsiteY3" fmla="*/ 2118350 h 2118350"/>
              <a:gd name="connsiteX4" fmla="*/ 0 w 2126953"/>
              <a:gd name="connsiteY4" fmla="*/ 1080641 h 2118350"/>
              <a:gd name="connsiteX5" fmla="*/ 1059020 w 212695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82725 h 2118350"/>
              <a:gd name="connsiteX5" fmla="*/ 1103900 w 2171833"/>
              <a:gd name="connsiteY5" fmla="*/ 423199 h 2118350"/>
              <a:gd name="connsiteX0" fmla="*/ 1140395 w 2208328"/>
              <a:gd name="connsiteY0" fmla="*/ 423199 h 2118350"/>
              <a:gd name="connsiteX1" fmla="*/ 1862596 w 2208328"/>
              <a:gd name="connsiteY1" fmla="*/ 0 h 2118350"/>
              <a:gd name="connsiteX2" fmla="*/ 2208022 w 2208328"/>
              <a:gd name="connsiteY2" fmla="*/ 931150 h 2118350"/>
              <a:gd name="connsiteX3" fmla="*/ 1905387 w 2208328"/>
              <a:gd name="connsiteY3" fmla="*/ 2118350 h 2118350"/>
              <a:gd name="connsiteX4" fmla="*/ 0 w 2208328"/>
              <a:gd name="connsiteY4" fmla="*/ 1070648 h 2118350"/>
              <a:gd name="connsiteX5" fmla="*/ 1140395 w 2208328"/>
              <a:gd name="connsiteY5" fmla="*/ 423199 h 2118350"/>
              <a:gd name="connsiteX0" fmla="*/ 1140395 w 2208170"/>
              <a:gd name="connsiteY0" fmla="*/ 423199 h 2154581"/>
              <a:gd name="connsiteX1" fmla="*/ 1862596 w 2208170"/>
              <a:gd name="connsiteY1" fmla="*/ 0 h 2154581"/>
              <a:gd name="connsiteX2" fmla="*/ 2208022 w 2208170"/>
              <a:gd name="connsiteY2" fmla="*/ 931150 h 2154581"/>
              <a:gd name="connsiteX3" fmla="*/ 1893223 w 2208170"/>
              <a:gd name="connsiteY3" fmla="*/ 2154581 h 2154581"/>
              <a:gd name="connsiteX4" fmla="*/ 0 w 2208170"/>
              <a:gd name="connsiteY4" fmla="*/ 1070648 h 2154581"/>
              <a:gd name="connsiteX5" fmla="*/ 1140395 w 2208170"/>
              <a:gd name="connsiteY5" fmla="*/ 423199 h 2154581"/>
              <a:gd name="connsiteX0" fmla="*/ 1140395 w 2208118"/>
              <a:gd name="connsiteY0" fmla="*/ 417160 h 2148542"/>
              <a:gd name="connsiteX1" fmla="*/ 1868678 w 2208118"/>
              <a:gd name="connsiteY1" fmla="*/ 0 h 2148542"/>
              <a:gd name="connsiteX2" fmla="*/ 2208022 w 2208118"/>
              <a:gd name="connsiteY2" fmla="*/ 925111 h 2148542"/>
              <a:gd name="connsiteX3" fmla="*/ 1893223 w 2208118"/>
              <a:gd name="connsiteY3" fmla="*/ 2148542 h 2148542"/>
              <a:gd name="connsiteX4" fmla="*/ 0 w 2208118"/>
              <a:gd name="connsiteY4" fmla="*/ 1064609 h 2148542"/>
              <a:gd name="connsiteX5" fmla="*/ 1140395 w 2208118"/>
              <a:gd name="connsiteY5" fmla="*/ 417160 h 2148542"/>
              <a:gd name="connsiteX0" fmla="*/ 1140395 w 2208118"/>
              <a:gd name="connsiteY0" fmla="*/ 417160 h 2148542"/>
              <a:gd name="connsiteX1" fmla="*/ 1868678 w 2208118"/>
              <a:gd name="connsiteY1" fmla="*/ 0 h 2148542"/>
              <a:gd name="connsiteX2" fmla="*/ 2208022 w 2208118"/>
              <a:gd name="connsiteY2" fmla="*/ 925111 h 2148542"/>
              <a:gd name="connsiteX3" fmla="*/ 1893223 w 2208118"/>
              <a:gd name="connsiteY3" fmla="*/ 2148542 h 2148542"/>
              <a:gd name="connsiteX4" fmla="*/ 0 w 2208118"/>
              <a:gd name="connsiteY4" fmla="*/ 1064609 h 2148542"/>
              <a:gd name="connsiteX5" fmla="*/ 1140395 w 2208118"/>
              <a:gd name="connsiteY5" fmla="*/ 417160 h 2148542"/>
              <a:gd name="connsiteX0" fmla="*/ 1140395 w 2282389"/>
              <a:gd name="connsiteY0" fmla="*/ 417160 h 1815670"/>
              <a:gd name="connsiteX1" fmla="*/ 1868678 w 2282389"/>
              <a:gd name="connsiteY1" fmla="*/ 0 h 1815670"/>
              <a:gd name="connsiteX2" fmla="*/ 2208022 w 2282389"/>
              <a:gd name="connsiteY2" fmla="*/ 925111 h 1815670"/>
              <a:gd name="connsiteX3" fmla="*/ 2171488 w 2282389"/>
              <a:gd name="connsiteY3" fmla="*/ 1815670 h 1815670"/>
              <a:gd name="connsiteX4" fmla="*/ 0 w 2282389"/>
              <a:gd name="connsiteY4" fmla="*/ 1064609 h 1815670"/>
              <a:gd name="connsiteX5" fmla="*/ 1140395 w 2282389"/>
              <a:gd name="connsiteY5" fmla="*/ 417160 h 1815670"/>
              <a:gd name="connsiteX0" fmla="*/ 1801958 w 2282389"/>
              <a:gd name="connsiteY0" fmla="*/ 726210 h 1815670"/>
              <a:gd name="connsiteX1" fmla="*/ 1868678 w 2282389"/>
              <a:gd name="connsiteY1" fmla="*/ 0 h 1815670"/>
              <a:gd name="connsiteX2" fmla="*/ 2208022 w 2282389"/>
              <a:gd name="connsiteY2" fmla="*/ 925111 h 1815670"/>
              <a:gd name="connsiteX3" fmla="*/ 2171488 w 2282389"/>
              <a:gd name="connsiteY3" fmla="*/ 1815670 h 1815670"/>
              <a:gd name="connsiteX4" fmla="*/ 0 w 2282389"/>
              <a:gd name="connsiteY4" fmla="*/ 1064609 h 1815670"/>
              <a:gd name="connsiteX5" fmla="*/ 1801958 w 2282389"/>
              <a:gd name="connsiteY5" fmla="*/ 726210 h 1815670"/>
              <a:gd name="connsiteX0" fmla="*/ 1801958 w 2271630"/>
              <a:gd name="connsiteY0" fmla="*/ 36575 h 1126035"/>
              <a:gd name="connsiteX1" fmla="*/ 2081229 w 2271630"/>
              <a:gd name="connsiteY1" fmla="*/ 0 h 1126035"/>
              <a:gd name="connsiteX2" fmla="*/ 2208022 w 2271630"/>
              <a:gd name="connsiteY2" fmla="*/ 235476 h 1126035"/>
              <a:gd name="connsiteX3" fmla="*/ 2171488 w 2271630"/>
              <a:gd name="connsiteY3" fmla="*/ 1126035 h 1126035"/>
              <a:gd name="connsiteX4" fmla="*/ 0 w 2271630"/>
              <a:gd name="connsiteY4" fmla="*/ 374974 h 1126035"/>
              <a:gd name="connsiteX5" fmla="*/ 1801958 w 2271630"/>
              <a:gd name="connsiteY5" fmla="*/ 36575 h 1126035"/>
              <a:gd name="connsiteX0" fmla="*/ 1174850 w 2271630"/>
              <a:gd name="connsiteY0" fmla="*/ 147080 h 1126035"/>
              <a:gd name="connsiteX1" fmla="*/ 2081229 w 2271630"/>
              <a:gd name="connsiteY1" fmla="*/ 0 h 1126035"/>
              <a:gd name="connsiteX2" fmla="*/ 2208022 w 2271630"/>
              <a:gd name="connsiteY2" fmla="*/ 235476 h 1126035"/>
              <a:gd name="connsiteX3" fmla="*/ 2171488 w 2271630"/>
              <a:gd name="connsiteY3" fmla="*/ 1126035 h 1126035"/>
              <a:gd name="connsiteX4" fmla="*/ 0 w 2271630"/>
              <a:gd name="connsiteY4" fmla="*/ 374974 h 1126035"/>
              <a:gd name="connsiteX5" fmla="*/ 1174850 w 2271630"/>
              <a:gd name="connsiteY5" fmla="*/ 147080 h 1126035"/>
              <a:gd name="connsiteX0" fmla="*/ 1174850 w 2549905"/>
              <a:gd name="connsiteY0" fmla="*/ 147080 h 1126035"/>
              <a:gd name="connsiteX1" fmla="*/ 2081229 w 2549905"/>
              <a:gd name="connsiteY1" fmla="*/ 0 h 1126035"/>
              <a:gd name="connsiteX2" fmla="*/ 2549109 w 2549905"/>
              <a:gd name="connsiteY2" fmla="*/ 501251 h 1126035"/>
              <a:gd name="connsiteX3" fmla="*/ 2171488 w 2549905"/>
              <a:gd name="connsiteY3" fmla="*/ 1126035 h 1126035"/>
              <a:gd name="connsiteX4" fmla="*/ 0 w 2549905"/>
              <a:gd name="connsiteY4" fmla="*/ 374974 h 1126035"/>
              <a:gd name="connsiteX5" fmla="*/ 1174850 w 2549905"/>
              <a:gd name="connsiteY5" fmla="*/ 147080 h 1126035"/>
              <a:gd name="connsiteX0" fmla="*/ 1185504 w 2560559"/>
              <a:gd name="connsiteY0" fmla="*/ 147080 h 1126035"/>
              <a:gd name="connsiteX1" fmla="*/ 2091883 w 2560559"/>
              <a:gd name="connsiteY1" fmla="*/ 0 h 1126035"/>
              <a:gd name="connsiteX2" fmla="*/ 2559763 w 2560559"/>
              <a:gd name="connsiteY2" fmla="*/ 501251 h 1126035"/>
              <a:gd name="connsiteX3" fmla="*/ 2182142 w 2560559"/>
              <a:gd name="connsiteY3" fmla="*/ 1126035 h 1126035"/>
              <a:gd name="connsiteX4" fmla="*/ 0 w 2560559"/>
              <a:gd name="connsiteY4" fmla="*/ 371236 h 1126035"/>
              <a:gd name="connsiteX5" fmla="*/ 1185504 w 2560559"/>
              <a:gd name="connsiteY5" fmla="*/ 147080 h 1126035"/>
              <a:gd name="connsiteX0" fmla="*/ 1185504 w 2560311"/>
              <a:gd name="connsiteY0" fmla="*/ 193788 h 1172743"/>
              <a:gd name="connsiteX1" fmla="*/ 2243582 w 2560311"/>
              <a:gd name="connsiteY1" fmla="*/ 0 h 1172743"/>
              <a:gd name="connsiteX2" fmla="*/ 2559763 w 2560311"/>
              <a:gd name="connsiteY2" fmla="*/ 547959 h 1172743"/>
              <a:gd name="connsiteX3" fmla="*/ 2182142 w 2560311"/>
              <a:gd name="connsiteY3" fmla="*/ 1172743 h 1172743"/>
              <a:gd name="connsiteX4" fmla="*/ 0 w 2560311"/>
              <a:gd name="connsiteY4" fmla="*/ 417944 h 1172743"/>
              <a:gd name="connsiteX5" fmla="*/ 1185504 w 2560311"/>
              <a:gd name="connsiteY5" fmla="*/ 193788 h 1172743"/>
              <a:gd name="connsiteX0" fmla="*/ 1185504 w 2569866"/>
              <a:gd name="connsiteY0" fmla="*/ 182507 h 1161462"/>
              <a:gd name="connsiteX1" fmla="*/ 2366177 w 2569866"/>
              <a:gd name="connsiteY1" fmla="*/ 0 h 1161462"/>
              <a:gd name="connsiteX2" fmla="*/ 2559763 w 2569866"/>
              <a:gd name="connsiteY2" fmla="*/ 536678 h 1161462"/>
              <a:gd name="connsiteX3" fmla="*/ 2182142 w 2569866"/>
              <a:gd name="connsiteY3" fmla="*/ 1161462 h 1161462"/>
              <a:gd name="connsiteX4" fmla="*/ 0 w 2569866"/>
              <a:gd name="connsiteY4" fmla="*/ 406663 h 1161462"/>
              <a:gd name="connsiteX5" fmla="*/ 1185504 w 2569866"/>
              <a:gd name="connsiteY5" fmla="*/ 182507 h 116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866" h="1161462">
                <a:moveTo>
                  <a:pt x="1185504" y="182507"/>
                </a:moveTo>
                <a:lnTo>
                  <a:pt x="2366177" y="0"/>
                </a:lnTo>
                <a:cubicBezTo>
                  <a:pt x="2558186" y="0"/>
                  <a:pt x="2590435" y="343101"/>
                  <a:pt x="2559763" y="536678"/>
                </a:cubicBezTo>
                <a:cubicBezTo>
                  <a:pt x="2529091" y="730255"/>
                  <a:pt x="2374151" y="1161462"/>
                  <a:pt x="2182142" y="1161462"/>
                </a:cubicBezTo>
                <a:lnTo>
                  <a:pt x="0" y="406663"/>
                </a:lnTo>
                <a:lnTo>
                  <a:pt x="1185504" y="182507"/>
                </a:lnTo>
                <a:close/>
              </a:path>
            </a:pathLst>
          </a:custGeom>
          <a:solidFill>
            <a:srgbClr val="FFD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Delay 11">
            <a:extLst>
              <a:ext uri="{FF2B5EF4-FFF2-40B4-BE49-F238E27FC236}">
                <a16:creationId xmlns:a16="http://schemas.microsoft.com/office/drawing/2014/main" id="{A74A84DE-C3A2-45AD-80AD-636A9F10A419}"/>
              </a:ext>
            </a:extLst>
          </p:cNvPr>
          <p:cNvSpPr/>
          <p:nvPr/>
        </p:nvSpPr>
        <p:spPr>
          <a:xfrm rot="10800000">
            <a:off x="3839027" y="2745191"/>
            <a:ext cx="2243309" cy="2218125"/>
          </a:xfrm>
          <a:custGeom>
            <a:avLst/>
            <a:gdLst>
              <a:gd name="connsiteX0" fmla="*/ 0 w 695325"/>
              <a:gd name="connsiteY0" fmla="*/ 0 h 804863"/>
              <a:gd name="connsiteX1" fmla="*/ 347663 w 695325"/>
              <a:gd name="connsiteY1" fmla="*/ 0 h 804863"/>
              <a:gd name="connsiteX2" fmla="*/ 695326 w 695325"/>
              <a:gd name="connsiteY2" fmla="*/ 402432 h 804863"/>
              <a:gd name="connsiteX3" fmla="*/ 347663 w 695325"/>
              <a:gd name="connsiteY3" fmla="*/ 804864 h 804863"/>
              <a:gd name="connsiteX4" fmla="*/ 0 w 695325"/>
              <a:gd name="connsiteY4" fmla="*/ 804863 h 804863"/>
              <a:gd name="connsiteX5" fmla="*/ 0 w 695325"/>
              <a:gd name="connsiteY5" fmla="*/ 0 h 804863"/>
              <a:gd name="connsiteX0" fmla="*/ 0 w 707804"/>
              <a:gd name="connsiteY0" fmla="*/ 0 h 804863"/>
              <a:gd name="connsiteX1" fmla="*/ 347663 w 707804"/>
              <a:gd name="connsiteY1" fmla="*/ 0 h 804863"/>
              <a:gd name="connsiteX2" fmla="*/ 695326 w 707804"/>
              <a:gd name="connsiteY2" fmla="*/ 402432 h 804863"/>
              <a:gd name="connsiteX3" fmla="*/ 523287 w 707804"/>
              <a:gd name="connsiteY3" fmla="*/ 745163 h 804863"/>
              <a:gd name="connsiteX4" fmla="*/ 0 w 707804"/>
              <a:gd name="connsiteY4" fmla="*/ 804863 h 804863"/>
              <a:gd name="connsiteX5" fmla="*/ 0 w 707804"/>
              <a:gd name="connsiteY5" fmla="*/ 0 h 804863"/>
              <a:gd name="connsiteX0" fmla="*/ 0 w 698621"/>
              <a:gd name="connsiteY0" fmla="*/ 0 h 1447969"/>
              <a:gd name="connsiteX1" fmla="*/ 347663 w 698621"/>
              <a:gd name="connsiteY1" fmla="*/ 0 h 1447969"/>
              <a:gd name="connsiteX2" fmla="*/ 695326 w 698621"/>
              <a:gd name="connsiteY2" fmla="*/ 402432 h 1447969"/>
              <a:gd name="connsiteX3" fmla="*/ 461413 w 698621"/>
              <a:gd name="connsiteY3" fmla="*/ 1447969 h 1447969"/>
              <a:gd name="connsiteX4" fmla="*/ 0 w 698621"/>
              <a:gd name="connsiteY4" fmla="*/ 804863 h 1447969"/>
              <a:gd name="connsiteX5" fmla="*/ 0 w 698621"/>
              <a:gd name="connsiteY5" fmla="*/ 0 h 1447969"/>
              <a:gd name="connsiteX0" fmla="*/ 0 w 752052"/>
              <a:gd name="connsiteY0" fmla="*/ 2981 h 1450950"/>
              <a:gd name="connsiteX1" fmla="*/ 347663 w 752052"/>
              <a:gd name="connsiteY1" fmla="*/ 2981 h 1450950"/>
              <a:gd name="connsiteX2" fmla="*/ 750028 w 752052"/>
              <a:gd name="connsiteY2" fmla="*/ 201231 h 1450950"/>
              <a:gd name="connsiteX3" fmla="*/ 461413 w 752052"/>
              <a:gd name="connsiteY3" fmla="*/ 1450950 h 1450950"/>
              <a:gd name="connsiteX4" fmla="*/ 0 w 752052"/>
              <a:gd name="connsiteY4" fmla="*/ 807844 h 1450950"/>
              <a:gd name="connsiteX5" fmla="*/ 0 w 752052"/>
              <a:gd name="connsiteY5" fmla="*/ 2981 h 1450950"/>
              <a:gd name="connsiteX0" fmla="*/ 0 w 751020"/>
              <a:gd name="connsiteY0" fmla="*/ 689053 h 2137022"/>
              <a:gd name="connsiteX1" fmla="*/ 385412 w 751020"/>
              <a:gd name="connsiteY1" fmla="*/ 0 h 2137022"/>
              <a:gd name="connsiteX2" fmla="*/ 750028 w 751020"/>
              <a:gd name="connsiteY2" fmla="*/ 887303 h 2137022"/>
              <a:gd name="connsiteX3" fmla="*/ 461413 w 751020"/>
              <a:gd name="connsiteY3" fmla="*/ 2137022 h 2137022"/>
              <a:gd name="connsiteX4" fmla="*/ 0 w 751020"/>
              <a:gd name="connsiteY4" fmla="*/ 1493916 h 2137022"/>
              <a:gd name="connsiteX5" fmla="*/ 0 w 751020"/>
              <a:gd name="connsiteY5" fmla="*/ 689053 h 2137022"/>
              <a:gd name="connsiteX0" fmla="*/ 1395809 w 2146829"/>
              <a:gd name="connsiteY0" fmla="*/ 689053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395809 w 2146829"/>
              <a:gd name="connsiteY5" fmla="*/ 689053 h 2137022"/>
              <a:gd name="connsiteX0" fmla="*/ 1059020 w 2146829"/>
              <a:gd name="connsiteY0" fmla="*/ 423199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059020 w 2146829"/>
              <a:gd name="connsiteY5" fmla="*/ 423199 h 2137022"/>
              <a:gd name="connsiteX0" fmla="*/ 1059020 w 2143769"/>
              <a:gd name="connsiteY0" fmla="*/ 423199 h 2137022"/>
              <a:gd name="connsiteX1" fmla="*/ 1781221 w 2143769"/>
              <a:gd name="connsiteY1" fmla="*/ 0 h 2137022"/>
              <a:gd name="connsiteX2" fmla="*/ 2142752 w 2143769"/>
              <a:gd name="connsiteY2" fmla="*/ 1038551 h 2137022"/>
              <a:gd name="connsiteX3" fmla="*/ 1857222 w 2143769"/>
              <a:gd name="connsiteY3" fmla="*/ 2137022 h 2137022"/>
              <a:gd name="connsiteX4" fmla="*/ 0 w 2143769"/>
              <a:gd name="connsiteY4" fmla="*/ 1080641 h 2137022"/>
              <a:gd name="connsiteX5" fmla="*/ 1059020 w 2143769"/>
              <a:gd name="connsiteY5" fmla="*/ 423199 h 2137022"/>
              <a:gd name="connsiteX0" fmla="*/ 1059020 w 2127818"/>
              <a:gd name="connsiteY0" fmla="*/ 423199 h 2137022"/>
              <a:gd name="connsiteX1" fmla="*/ 1781221 w 2127818"/>
              <a:gd name="connsiteY1" fmla="*/ 0 h 2137022"/>
              <a:gd name="connsiteX2" fmla="*/ 2126647 w 2127818"/>
              <a:gd name="connsiteY2" fmla="*/ 931150 h 2137022"/>
              <a:gd name="connsiteX3" fmla="*/ 1857222 w 2127818"/>
              <a:gd name="connsiteY3" fmla="*/ 2137022 h 2137022"/>
              <a:gd name="connsiteX4" fmla="*/ 0 w 2127818"/>
              <a:gd name="connsiteY4" fmla="*/ 1080641 h 2137022"/>
              <a:gd name="connsiteX5" fmla="*/ 1059020 w 2127818"/>
              <a:gd name="connsiteY5" fmla="*/ 423199 h 2137022"/>
              <a:gd name="connsiteX0" fmla="*/ 1059020 w 2126953"/>
              <a:gd name="connsiteY0" fmla="*/ 423199 h 2118350"/>
              <a:gd name="connsiteX1" fmla="*/ 1781221 w 2126953"/>
              <a:gd name="connsiteY1" fmla="*/ 0 h 2118350"/>
              <a:gd name="connsiteX2" fmla="*/ 2126647 w 2126953"/>
              <a:gd name="connsiteY2" fmla="*/ 931150 h 2118350"/>
              <a:gd name="connsiteX3" fmla="*/ 1824012 w 2126953"/>
              <a:gd name="connsiteY3" fmla="*/ 2118350 h 2118350"/>
              <a:gd name="connsiteX4" fmla="*/ 0 w 2126953"/>
              <a:gd name="connsiteY4" fmla="*/ 1080641 h 2118350"/>
              <a:gd name="connsiteX5" fmla="*/ 1059020 w 212695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82725 h 2118350"/>
              <a:gd name="connsiteX5" fmla="*/ 1103900 w 217183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64166 h 2118350"/>
              <a:gd name="connsiteX5" fmla="*/ 1103900 w 2171833"/>
              <a:gd name="connsiteY5" fmla="*/ 423199 h 2118350"/>
              <a:gd name="connsiteX0" fmla="*/ 1103900 w 2171655"/>
              <a:gd name="connsiteY0" fmla="*/ 423199 h 2132269"/>
              <a:gd name="connsiteX1" fmla="*/ 1826101 w 2171655"/>
              <a:gd name="connsiteY1" fmla="*/ 0 h 2132269"/>
              <a:gd name="connsiteX2" fmla="*/ 2171527 w 2171655"/>
              <a:gd name="connsiteY2" fmla="*/ 931150 h 2132269"/>
              <a:gd name="connsiteX3" fmla="*/ 1854814 w 2171655"/>
              <a:gd name="connsiteY3" fmla="*/ 2132269 h 2132269"/>
              <a:gd name="connsiteX4" fmla="*/ 0 w 2171655"/>
              <a:gd name="connsiteY4" fmla="*/ 1064166 h 2132269"/>
              <a:gd name="connsiteX5" fmla="*/ 1103900 w 2171655"/>
              <a:gd name="connsiteY5" fmla="*/ 423199 h 2132269"/>
              <a:gd name="connsiteX0" fmla="*/ 1103900 w 2200694"/>
              <a:gd name="connsiteY0" fmla="*/ 423199 h 2132269"/>
              <a:gd name="connsiteX1" fmla="*/ 1826101 w 2200694"/>
              <a:gd name="connsiteY1" fmla="*/ 0 h 2132269"/>
              <a:gd name="connsiteX2" fmla="*/ 2200589 w 2200694"/>
              <a:gd name="connsiteY2" fmla="*/ 1170627 h 2132269"/>
              <a:gd name="connsiteX3" fmla="*/ 1854814 w 2200694"/>
              <a:gd name="connsiteY3" fmla="*/ 2132269 h 2132269"/>
              <a:gd name="connsiteX4" fmla="*/ 0 w 2200694"/>
              <a:gd name="connsiteY4" fmla="*/ 1064166 h 2132269"/>
              <a:gd name="connsiteX5" fmla="*/ 1103900 w 2200694"/>
              <a:gd name="connsiteY5" fmla="*/ 423199 h 2132269"/>
              <a:gd name="connsiteX0" fmla="*/ 1103900 w 2200589"/>
              <a:gd name="connsiteY0" fmla="*/ 442357 h 2151427"/>
              <a:gd name="connsiteX1" fmla="*/ 1855164 w 2200589"/>
              <a:gd name="connsiteY1" fmla="*/ 0 h 2151427"/>
              <a:gd name="connsiteX2" fmla="*/ 2200589 w 2200589"/>
              <a:gd name="connsiteY2" fmla="*/ 1189785 h 2151427"/>
              <a:gd name="connsiteX3" fmla="*/ 1854814 w 2200589"/>
              <a:gd name="connsiteY3" fmla="*/ 2151427 h 2151427"/>
              <a:gd name="connsiteX4" fmla="*/ 0 w 2200589"/>
              <a:gd name="connsiteY4" fmla="*/ 1083324 h 2151427"/>
              <a:gd name="connsiteX5" fmla="*/ 1103900 w 2200589"/>
              <a:gd name="connsiteY5" fmla="*/ 442357 h 2151427"/>
              <a:gd name="connsiteX0" fmla="*/ 1103900 w 2200642"/>
              <a:gd name="connsiteY0" fmla="*/ 442357 h 2161007"/>
              <a:gd name="connsiteX1" fmla="*/ 1855164 w 2200642"/>
              <a:gd name="connsiteY1" fmla="*/ 0 h 2161007"/>
              <a:gd name="connsiteX2" fmla="*/ 2200589 w 2200642"/>
              <a:gd name="connsiteY2" fmla="*/ 1189785 h 2161007"/>
              <a:gd name="connsiteX3" fmla="*/ 1874190 w 2200642"/>
              <a:gd name="connsiteY3" fmla="*/ 2161007 h 2161007"/>
              <a:gd name="connsiteX4" fmla="*/ 0 w 2200642"/>
              <a:gd name="connsiteY4" fmla="*/ 1083324 h 2161007"/>
              <a:gd name="connsiteX5" fmla="*/ 1103900 w 2200642"/>
              <a:gd name="connsiteY5" fmla="*/ 442357 h 2161007"/>
              <a:gd name="connsiteX0" fmla="*/ 1103900 w 2210326"/>
              <a:gd name="connsiteY0" fmla="*/ 442357 h 2161007"/>
              <a:gd name="connsiteX1" fmla="*/ 1855164 w 2210326"/>
              <a:gd name="connsiteY1" fmla="*/ 0 h 2161007"/>
              <a:gd name="connsiteX2" fmla="*/ 2210276 w 2210326"/>
              <a:gd name="connsiteY2" fmla="*/ 1093994 h 2161007"/>
              <a:gd name="connsiteX3" fmla="*/ 1874190 w 2210326"/>
              <a:gd name="connsiteY3" fmla="*/ 2161007 h 2161007"/>
              <a:gd name="connsiteX4" fmla="*/ 0 w 2210326"/>
              <a:gd name="connsiteY4" fmla="*/ 1083324 h 2161007"/>
              <a:gd name="connsiteX5" fmla="*/ 1103900 w 2210326"/>
              <a:gd name="connsiteY5" fmla="*/ 442357 h 216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0326" h="2161007">
                <a:moveTo>
                  <a:pt x="1103900" y="442357"/>
                </a:moveTo>
                <a:lnTo>
                  <a:pt x="1855164" y="0"/>
                </a:lnTo>
                <a:cubicBezTo>
                  <a:pt x="2047173" y="0"/>
                  <a:pt x="2207105" y="733826"/>
                  <a:pt x="2210276" y="1093994"/>
                </a:cubicBezTo>
                <a:cubicBezTo>
                  <a:pt x="2213447" y="1454162"/>
                  <a:pt x="2066199" y="2161007"/>
                  <a:pt x="1874190" y="2161007"/>
                </a:cubicBezTo>
                <a:lnTo>
                  <a:pt x="0" y="1083324"/>
                </a:lnTo>
                <a:lnTo>
                  <a:pt x="1103900" y="442357"/>
                </a:lnTo>
                <a:close/>
              </a:path>
            </a:pathLst>
          </a:custGeom>
          <a:solidFill>
            <a:srgbClr val="FF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11">
            <a:extLst>
              <a:ext uri="{FF2B5EF4-FFF2-40B4-BE49-F238E27FC236}">
                <a16:creationId xmlns:a16="http://schemas.microsoft.com/office/drawing/2014/main" id="{6FB2C1AE-49CA-4D9C-B9A5-98794B67A584}"/>
              </a:ext>
            </a:extLst>
          </p:cNvPr>
          <p:cNvSpPr/>
          <p:nvPr/>
        </p:nvSpPr>
        <p:spPr>
          <a:xfrm rot="7252148">
            <a:off x="4917238" y="3856546"/>
            <a:ext cx="1567908" cy="1499178"/>
          </a:xfrm>
          <a:custGeom>
            <a:avLst/>
            <a:gdLst>
              <a:gd name="connsiteX0" fmla="*/ 0 w 695325"/>
              <a:gd name="connsiteY0" fmla="*/ 0 h 804863"/>
              <a:gd name="connsiteX1" fmla="*/ 347663 w 695325"/>
              <a:gd name="connsiteY1" fmla="*/ 0 h 804863"/>
              <a:gd name="connsiteX2" fmla="*/ 695326 w 695325"/>
              <a:gd name="connsiteY2" fmla="*/ 402432 h 804863"/>
              <a:gd name="connsiteX3" fmla="*/ 347663 w 695325"/>
              <a:gd name="connsiteY3" fmla="*/ 804864 h 804863"/>
              <a:gd name="connsiteX4" fmla="*/ 0 w 695325"/>
              <a:gd name="connsiteY4" fmla="*/ 804863 h 804863"/>
              <a:gd name="connsiteX5" fmla="*/ 0 w 695325"/>
              <a:gd name="connsiteY5" fmla="*/ 0 h 804863"/>
              <a:gd name="connsiteX0" fmla="*/ 0 w 707804"/>
              <a:gd name="connsiteY0" fmla="*/ 0 h 804863"/>
              <a:gd name="connsiteX1" fmla="*/ 347663 w 707804"/>
              <a:gd name="connsiteY1" fmla="*/ 0 h 804863"/>
              <a:gd name="connsiteX2" fmla="*/ 695326 w 707804"/>
              <a:gd name="connsiteY2" fmla="*/ 402432 h 804863"/>
              <a:gd name="connsiteX3" fmla="*/ 523287 w 707804"/>
              <a:gd name="connsiteY3" fmla="*/ 745163 h 804863"/>
              <a:gd name="connsiteX4" fmla="*/ 0 w 707804"/>
              <a:gd name="connsiteY4" fmla="*/ 804863 h 804863"/>
              <a:gd name="connsiteX5" fmla="*/ 0 w 707804"/>
              <a:gd name="connsiteY5" fmla="*/ 0 h 804863"/>
              <a:gd name="connsiteX0" fmla="*/ 0 w 698621"/>
              <a:gd name="connsiteY0" fmla="*/ 0 h 1447969"/>
              <a:gd name="connsiteX1" fmla="*/ 347663 w 698621"/>
              <a:gd name="connsiteY1" fmla="*/ 0 h 1447969"/>
              <a:gd name="connsiteX2" fmla="*/ 695326 w 698621"/>
              <a:gd name="connsiteY2" fmla="*/ 402432 h 1447969"/>
              <a:gd name="connsiteX3" fmla="*/ 461413 w 698621"/>
              <a:gd name="connsiteY3" fmla="*/ 1447969 h 1447969"/>
              <a:gd name="connsiteX4" fmla="*/ 0 w 698621"/>
              <a:gd name="connsiteY4" fmla="*/ 804863 h 1447969"/>
              <a:gd name="connsiteX5" fmla="*/ 0 w 698621"/>
              <a:gd name="connsiteY5" fmla="*/ 0 h 1447969"/>
              <a:gd name="connsiteX0" fmla="*/ 0 w 752052"/>
              <a:gd name="connsiteY0" fmla="*/ 2981 h 1450950"/>
              <a:gd name="connsiteX1" fmla="*/ 347663 w 752052"/>
              <a:gd name="connsiteY1" fmla="*/ 2981 h 1450950"/>
              <a:gd name="connsiteX2" fmla="*/ 750028 w 752052"/>
              <a:gd name="connsiteY2" fmla="*/ 201231 h 1450950"/>
              <a:gd name="connsiteX3" fmla="*/ 461413 w 752052"/>
              <a:gd name="connsiteY3" fmla="*/ 1450950 h 1450950"/>
              <a:gd name="connsiteX4" fmla="*/ 0 w 752052"/>
              <a:gd name="connsiteY4" fmla="*/ 807844 h 1450950"/>
              <a:gd name="connsiteX5" fmla="*/ 0 w 752052"/>
              <a:gd name="connsiteY5" fmla="*/ 2981 h 1450950"/>
              <a:gd name="connsiteX0" fmla="*/ 0 w 751020"/>
              <a:gd name="connsiteY0" fmla="*/ 689053 h 2137022"/>
              <a:gd name="connsiteX1" fmla="*/ 385412 w 751020"/>
              <a:gd name="connsiteY1" fmla="*/ 0 h 2137022"/>
              <a:gd name="connsiteX2" fmla="*/ 750028 w 751020"/>
              <a:gd name="connsiteY2" fmla="*/ 887303 h 2137022"/>
              <a:gd name="connsiteX3" fmla="*/ 461413 w 751020"/>
              <a:gd name="connsiteY3" fmla="*/ 2137022 h 2137022"/>
              <a:gd name="connsiteX4" fmla="*/ 0 w 751020"/>
              <a:gd name="connsiteY4" fmla="*/ 1493916 h 2137022"/>
              <a:gd name="connsiteX5" fmla="*/ 0 w 751020"/>
              <a:gd name="connsiteY5" fmla="*/ 689053 h 2137022"/>
              <a:gd name="connsiteX0" fmla="*/ 1395809 w 2146829"/>
              <a:gd name="connsiteY0" fmla="*/ 689053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395809 w 2146829"/>
              <a:gd name="connsiteY5" fmla="*/ 689053 h 2137022"/>
              <a:gd name="connsiteX0" fmla="*/ 1059020 w 2146829"/>
              <a:gd name="connsiteY0" fmla="*/ 423199 h 2137022"/>
              <a:gd name="connsiteX1" fmla="*/ 1781221 w 2146829"/>
              <a:gd name="connsiteY1" fmla="*/ 0 h 2137022"/>
              <a:gd name="connsiteX2" fmla="*/ 2145837 w 2146829"/>
              <a:gd name="connsiteY2" fmla="*/ 887303 h 2137022"/>
              <a:gd name="connsiteX3" fmla="*/ 1857222 w 2146829"/>
              <a:gd name="connsiteY3" fmla="*/ 2137022 h 2137022"/>
              <a:gd name="connsiteX4" fmla="*/ 0 w 2146829"/>
              <a:gd name="connsiteY4" fmla="*/ 1080641 h 2137022"/>
              <a:gd name="connsiteX5" fmla="*/ 1059020 w 2146829"/>
              <a:gd name="connsiteY5" fmla="*/ 423199 h 2137022"/>
              <a:gd name="connsiteX0" fmla="*/ 1059020 w 2143769"/>
              <a:gd name="connsiteY0" fmla="*/ 423199 h 2137022"/>
              <a:gd name="connsiteX1" fmla="*/ 1781221 w 2143769"/>
              <a:gd name="connsiteY1" fmla="*/ 0 h 2137022"/>
              <a:gd name="connsiteX2" fmla="*/ 2142752 w 2143769"/>
              <a:gd name="connsiteY2" fmla="*/ 1038551 h 2137022"/>
              <a:gd name="connsiteX3" fmla="*/ 1857222 w 2143769"/>
              <a:gd name="connsiteY3" fmla="*/ 2137022 h 2137022"/>
              <a:gd name="connsiteX4" fmla="*/ 0 w 2143769"/>
              <a:gd name="connsiteY4" fmla="*/ 1080641 h 2137022"/>
              <a:gd name="connsiteX5" fmla="*/ 1059020 w 2143769"/>
              <a:gd name="connsiteY5" fmla="*/ 423199 h 2137022"/>
              <a:gd name="connsiteX0" fmla="*/ 1059020 w 2127818"/>
              <a:gd name="connsiteY0" fmla="*/ 423199 h 2137022"/>
              <a:gd name="connsiteX1" fmla="*/ 1781221 w 2127818"/>
              <a:gd name="connsiteY1" fmla="*/ 0 h 2137022"/>
              <a:gd name="connsiteX2" fmla="*/ 2126647 w 2127818"/>
              <a:gd name="connsiteY2" fmla="*/ 931150 h 2137022"/>
              <a:gd name="connsiteX3" fmla="*/ 1857222 w 2127818"/>
              <a:gd name="connsiteY3" fmla="*/ 2137022 h 2137022"/>
              <a:gd name="connsiteX4" fmla="*/ 0 w 2127818"/>
              <a:gd name="connsiteY4" fmla="*/ 1080641 h 2137022"/>
              <a:gd name="connsiteX5" fmla="*/ 1059020 w 2127818"/>
              <a:gd name="connsiteY5" fmla="*/ 423199 h 2137022"/>
              <a:gd name="connsiteX0" fmla="*/ 1059020 w 2126953"/>
              <a:gd name="connsiteY0" fmla="*/ 423199 h 2118350"/>
              <a:gd name="connsiteX1" fmla="*/ 1781221 w 2126953"/>
              <a:gd name="connsiteY1" fmla="*/ 0 h 2118350"/>
              <a:gd name="connsiteX2" fmla="*/ 2126647 w 2126953"/>
              <a:gd name="connsiteY2" fmla="*/ 931150 h 2118350"/>
              <a:gd name="connsiteX3" fmla="*/ 1824012 w 2126953"/>
              <a:gd name="connsiteY3" fmla="*/ 2118350 h 2118350"/>
              <a:gd name="connsiteX4" fmla="*/ 0 w 2126953"/>
              <a:gd name="connsiteY4" fmla="*/ 1080641 h 2118350"/>
              <a:gd name="connsiteX5" fmla="*/ 1059020 w 212695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82725 h 2118350"/>
              <a:gd name="connsiteX5" fmla="*/ 1103900 w 2171833"/>
              <a:gd name="connsiteY5" fmla="*/ 423199 h 2118350"/>
              <a:gd name="connsiteX0" fmla="*/ 1103900 w 2171833"/>
              <a:gd name="connsiteY0" fmla="*/ 423199 h 2118350"/>
              <a:gd name="connsiteX1" fmla="*/ 1826101 w 2171833"/>
              <a:gd name="connsiteY1" fmla="*/ 0 h 2118350"/>
              <a:gd name="connsiteX2" fmla="*/ 2171527 w 2171833"/>
              <a:gd name="connsiteY2" fmla="*/ 931150 h 2118350"/>
              <a:gd name="connsiteX3" fmla="*/ 1868892 w 2171833"/>
              <a:gd name="connsiteY3" fmla="*/ 2118350 h 2118350"/>
              <a:gd name="connsiteX4" fmla="*/ 0 w 2171833"/>
              <a:gd name="connsiteY4" fmla="*/ 1064166 h 2118350"/>
              <a:gd name="connsiteX5" fmla="*/ 1103900 w 2171833"/>
              <a:gd name="connsiteY5" fmla="*/ 423199 h 2118350"/>
              <a:gd name="connsiteX0" fmla="*/ 1103900 w 2171655"/>
              <a:gd name="connsiteY0" fmla="*/ 423199 h 2132269"/>
              <a:gd name="connsiteX1" fmla="*/ 1826101 w 2171655"/>
              <a:gd name="connsiteY1" fmla="*/ 0 h 2132269"/>
              <a:gd name="connsiteX2" fmla="*/ 2171527 w 2171655"/>
              <a:gd name="connsiteY2" fmla="*/ 931150 h 2132269"/>
              <a:gd name="connsiteX3" fmla="*/ 1854814 w 2171655"/>
              <a:gd name="connsiteY3" fmla="*/ 2132269 h 2132269"/>
              <a:gd name="connsiteX4" fmla="*/ 0 w 2171655"/>
              <a:gd name="connsiteY4" fmla="*/ 1064166 h 2132269"/>
              <a:gd name="connsiteX5" fmla="*/ 1103900 w 2171655"/>
              <a:gd name="connsiteY5" fmla="*/ 423199 h 2132269"/>
              <a:gd name="connsiteX0" fmla="*/ 1103900 w 2178936"/>
              <a:gd name="connsiteY0" fmla="*/ 423199 h 1906551"/>
              <a:gd name="connsiteX1" fmla="*/ 1826101 w 2178936"/>
              <a:gd name="connsiteY1" fmla="*/ 0 h 1906551"/>
              <a:gd name="connsiteX2" fmla="*/ 2171527 w 2178936"/>
              <a:gd name="connsiteY2" fmla="*/ 931150 h 1906551"/>
              <a:gd name="connsiteX3" fmla="*/ 1532485 w 2178936"/>
              <a:gd name="connsiteY3" fmla="*/ 1906551 h 1906551"/>
              <a:gd name="connsiteX4" fmla="*/ 0 w 2178936"/>
              <a:gd name="connsiteY4" fmla="*/ 1064166 h 1906551"/>
              <a:gd name="connsiteX5" fmla="*/ 1103900 w 2178936"/>
              <a:gd name="connsiteY5" fmla="*/ 423199 h 1906551"/>
              <a:gd name="connsiteX0" fmla="*/ 1103900 w 2171527"/>
              <a:gd name="connsiteY0" fmla="*/ 0 h 1483352"/>
              <a:gd name="connsiteX1" fmla="*/ 1533153 w 2171527"/>
              <a:gd name="connsiteY1" fmla="*/ 68880 h 1483352"/>
              <a:gd name="connsiteX2" fmla="*/ 2171527 w 2171527"/>
              <a:gd name="connsiteY2" fmla="*/ 507951 h 1483352"/>
              <a:gd name="connsiteX3" fmla="*/ 1532485 w 2171527"/>
              <a:gd name="connsiteY3" fmla="*/ 1483352 h 1483352"/>
              <a:gd name="connsiteX4" fmla="*/ 0 w 2171527"/>
              <a:gd name="connsiteY4" fmla="*/ 640967 h 1483352"/>
              <a:gd name="connsiteX5" fmla="*/ 1103900 w 2171527"/>
              <a:gd name="connsiteY5" fmla="*/ 0 h 1483352"/>
              <a:gd name="connsiteX0" fmla="*/ 1103900 w 1607539"/>
              <a:gd name="connsiteY0" fmla="*/ 0 h 1483352"/>
              <a:gd name="connsiteX1" fmla="*/ 1533153 w 1607539"/>
              <a:gd name="connsiteY1" fmla="*/ 68880 h 1483352"/>
              <a:gd name="connsiteX2" fmla="*/ 1484719 w 1607539"/>
              <a:gd name="connsiteY2" fmla="*/ 719290 h 1483352"/>
              <a:gd name="connsiteX3" fmla="*/ 1532485 w 1607539"/>
              <a:gd name="connsiteY3" fmla="*/ 1483352 h 1483352"/>
              <a:gd name="connsiteX4" fmla="*/ 0 w 1607539"/>
              <a:gd name="connsiteY4" fmla="*/ 640967 h 1483352"/>
              <a:gd name="connsiteX5" fmla="*/ 1103900 w 1607539"/>
              <a:gd name="connsiteY5" fmla="*/ 0 h 1483352"/>
              <a:gd name="connsiteX0" fmla="*/ 1103900 w 1615780"/>
              <a:gd name="connsiteY0" fmla="*/ 0 h 1323781"/>
              <a:gd name="connsiteX1" fmla="*/ 1533153 w 1615780"/>
              <a:gd name="connsiteY1" fmla="*/ 68880 h 1323781"/>
              <a:gd name="connsiteX2" fmla="*/ 1484719 w 1615780"/>
              <a:gd name="connsiteY2" fmla="*/ 719290 h 1323781"/>
              <a:gd name="connsiteX3" fmla="*/ 1272011 w 1615780"/>
              <a:gd name="connsiteY3" fmla="*/ 1323781 h 1323781"/>
              <a:gd name="connsiteX4" fmla="*/ 0 w 1615780"/>
              <a:gd name="connsiteY4" fmla="*/ 640967 h 1323781"/>
              <a:gd name="connsiteX5" fmla="*/ 1103900 w 1615780"/>
              <a:gd name="connsiteY5" fmla="*/ 0 h 1323781"/>
              <a:gd name="connsiteX0" fmla="*/ 1103900 w 1629211"/>
              <a:gd name="connsiteY0" fmla="*/ 0 h 1323781"/>
              <a:gd name="connsiteX1" fmla="*/ 1533153 w 1629211"/>
              <a:gd name="connsiteY1" fmla="*/ 68880 h 1323781"/>
              <a:gd name="connsiteX2" fmla="*/ 1533795 w 1629211"/>
              <a:gd name="connsiteY2" fmla="*/ 728123 h 1323781"/>
              <a:gd name="connsiteX3" fmla="*/ 1272011 w 1629211"/>
              <a:gd name="connsiteY3" fmla="*/ 1323781 h 1323781"/>
              <a:gd name="connsiteX4" fmla="*/ 0 w 1629211"/>
              <a:gd name="connsiteY4" fmla="*/ 640967 h 1323781"/>
              <a:gd name="connsiteX5" fmla="*/ 1103900 w 1629211"/>
              <a:gd name="connsiteY5" fmla="*/ 0 h 1323781"/>
              <a:gd name="connsiteX0" fmla="*/ 638301 w 1629211"/>
              <a:gd name="connsiteY0" fmla="*/ 200909 h 1254901"/>
              <a:gd name="connsiteX1" fmla="*/ 1533153 w 1629211"/>
              <a:gd name="connsiteY1" fmla="*/ 0 h 1254901"/>
              <a:gd name="connsiteX2" fmla="*/ 1533795 w 1629211"/>
              <a:gd name="connsiteY2" fmla="*/ 659243 h 1254901"/>
              <a:gd name="connsiteX3" fmla="*/ 1272011 w 1629211"/>
              <a:gd name="connsiteY3" fmla="*/ 1254901 h 1254901"/>
              <a:gd name="connsiteX4" fmla="*/ 0 w 1629211"/>
              <a:gd name="connsiteY4" fmla="*/ 572087 h 1254901"/>
              <a:gd name="connsiteX5" fmla="*/ 638301 w 1629211"/>
              <a:gd name="connsiteY5" fmla="*/ 200909 h 1254901"/>
              <a:gd name="connsiteX0" fmla="*/ 638301 w 1536578"/>
              <a:gd name="connsiteY0" fmla="*/ 404934 h 1458926"/>
              <a:gd name="connsiteX1" fmla="*/ 1338743 w 1536578"/>
              <a:gd name="connsiteY1" fmla="*/ 0 h 1458926"/>
              <a:gd name="connsiteX2" fmla="*/ 1533795 w 1536578"/>
              <a:gd name="connsiteY2" fmla="*/ 863268 h 1458926"/>
              <a:gd name="connsiteX3" fmla="*/ 1272011 w 1536578"/>
              <a:gd name="connsiteY3" fmla="*/ 1458926 h 1458926"/>
              <a:gd name="connsiteX4" fmla="*/ 0 w 1536578"/>
              <a:gd name="connsiteY4" fmla="*/ 776112 h 1458926"/>
              <a:gd name="connsiteX5" fmla="*/ 638301 w 1536578"/>
              <a:gd name="connsiteY5" fmla="*/ 404934 h 1458926"/>
              <a:gd name="connsiteX0" fmla="*/ 638301 w 1546670"/>
              <a:gd name="connsiteY0" fmla="*/ 404934 h 1458926"/>
              <a:gd name="connsiteX1" fmla="*/ 1338743 w 1546670"/>
              <a:gd name="connsiteY1" fmla="*/ 0 h 1458926"/>
              <a:gd name="connsiteX2" fmla="*/ 1544440 w 1546670"/>
              <a:gd name="connsiteY2" fmla="*/ 754270 h 1458926"/>
              <a:gd name="connsiteX3" fmla="*/ 1272011 w 1546670"/>
              <a:gd name="connsiteY3" fmla="*/ 1458926 h 1458926"/>
              <a:gd name="connsiteX4" fmla="*/ 0 w 1546670"/>
              <a:gd name="connsiteY4" fmla="*/ 776112 h 1458926"/>
              <a:gd name="connsiteX5" fmla="*/ 638301 w 1546670"/>
              <a:gd name="connsiteY5" fmla="*/ 404934 h 1458926"/>
              <a:gd name="connsiteX0" fmla="*/ 638301 w 1546404"/>
              <a:gd name="connsiteY0" fmla="*/ 404934 h 1477237"/>
              <a:gd name="connsiteX1" fmla="*/ 1338743 w 1546404"/>
              <a:gd name="connsiteY1" fmla="*/ 0 h 1477237"/>
              <a:gd name="connsiteX2" fmla="*/ 1544440 w 1546404"/>
              <a:gd name="connsiteY2" fmla="*/ 754270 h 1477237"/>
              <a:gd name="connsiteX3" fmla="*/ 1277612 w 1546404"/>
              <a:gd name="connsiteY3" fmla="*/ 1477237 h 1477237"/>
              <a:gd name="connsiteX4" fmla="*/ 0 w 1546404"/>
              <a:gd name="connsiteY4" fmla="*/ 776112 h 1477237"/>
              <a:gd name="connsiteX5" fmla="*/ 638301 w 1546404"/>
              <a:gd name="connsiteY5" fmla="*/ 404934 h 1477237"/>
              <a:gd name="connsiteX0" fmla="*/ 638301 w 1544855"/>
              <a:gd name="connsiteY0" fmla="*/ 388270 h 1460573"/>
              <a:gd name="connsiteX1" fmla="*/ 1310548 w 1544855"/>
              <a:gd name="connsiteY1" fmla="*/ 0 h 1460573"/>
              <a:gd name="connsiteX2" fmla="*/ 1544440 w 1544855"/>
              <a:gd name="connsiteY2" fmla="*/ 737606 h 1460573"/>
              <a:gd name="connsiteX3" fmla="*/ 1277612 w 1544855"/>
              <a:gd name="connsiteY3" fmla="*/ 1460573 h 1460573"/>
              <a:gd name="connsiteX4" fmla="*/ 0 w 1544855"/>
              <a:gd name="connsiteY4" fmla="*/ 759448 h 1460573"/>
              <a:gd name="connsiteX5" fmla="*/ 638301 w 1544855"/>
              <a:gd name="connsiteY5" fmla="*/ 388270 h 14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855" h="1460573">
                <a:moveTo>
                  <a:pt x="638301" y="388270"/>
                </a:moveTo>
                <a:lnTo>
                  <a:pt x="1310548" y="0"/>
                </a:lnTo>
                <a:cubicBezTo>
                  <a:pt x="1502557" y="0"/>
                  <a:pt x="1549929" y="494177"/>
                  <a:pt x="1544440" y="737606"/>
                </a:cubicBezTo>
                <a:cubicBezTo>
                  <a:pt x="1538951" y="981035"/>
                  <a:pt x="1469621" y="1460573"/>
                  <a:pt x="1277612" y="1460573"/>
                </a:cubicBezTo>
                <a:lnTo>
                  <a:pt x="0" y="759448"/>
                </a:lnTo>
                <a:lnTo>
                  <a:pt x="638301" y="388270"/>
                </a:lnTo>
                <a:close/>
              </a:path>
            </a:pathLst>
          </a:custGeom>
          <a:solidFill>
            <a:srgbClr val="6E3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70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1000"/>
                                        <p:tgtEl>
                                          <p:spTgt spid="3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1000"/>
                                        <p:tgtEl>
                                          <p:spTgt spid="32"/>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1000"/>
                                        <p:tgtEl>
                                          <p:spTgt spid="33"/>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1000"/>
                                        <p:tgtEl>
                                          <p:spTgt spid="34"/>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ALIGNING YOUR VALUES</a:t>
            </a:r>
          </a:p>
        </p:txBody>
      </p:sp>
      <p:sp>
        <p:nvSpPr>
          <p:cNvPr id="6" name="Text Placeholder 3">
            <a:extLst>
              <a:ext uri="{FF2B5EF4-FFF2-40B4-BE49-F238E27FC236}">
                <a16:creationId xmlns:a16="http://schemas.microsoft.com/office/drawing/2014/main" id="{9B1C2361-4B0E-4CB0-9752-8AE4F0330F8A}"/>
              </a:ext>
            </a:extLst>
          </p:cNvPr>
          <p:cNvSpPr txBox="1">
            <a:spLocks/>
          </p:cNvSpPr>
          <p:nvPr/>
        </p:nvSpPr>
        <p:spPr>
          <a:xfrm>
            <a:off x="806589" y="3158268"/>
            <a:ext cx="3256674" cy="19665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Check your schedule</a:t>
            </a:r>
          </a:p>
          <a:p>
            <a:pPr algn="ctr"/>
            <a:br>
              <a:rPr lang="en-US" dirty="0"/>
            </a:br>
            <a:r>
              <a:rPr lang="en-US" dirty="0"/>
              <a:t>Do a time audit</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18</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5814408"/>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0606A04B-ECCF-47C5-9934-799E35E0332F}"/>
              </a:ext>
            </a:extLst>
          </p:cNvPr>
          <p:cNvSpPr txBox="1">
            <a:spLocks/>
          </p:cNvSpPr>
          <p:nvPr/>
        </p:nvSpPr>
        <p:spPr>
          <a:xfrm>
            <a:off x="4320870" y="3158268"/>
            <a:ext cx="3550261" cy="150971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rgbClr val="9C45AC"/>
                </a:solidFill>
              </a:rPr>
              <a:t>Create a visual reminder</a:t>
            </a:r>
          </a:p>
          <a:p>
            <a:pPr algn="ctr"/>
            <a:br>
              <a:rPr lang="en-US" dirty="0">
                <a:solidFill>
                  <a:srgbClr val="9C45AC"/>
                </a:solidFill>
              </a:rPr>
            </a:br>
            <a:r>
              <a:rPr lang="en-US" dirty="0">
                <a:solidFill>
                  <a:srgbClr val="9C45AC"/>
                </a:solidFill>
              </a:rPr>
              <a:t>Keep the list </a:t>
            </a:r>
            <a:br>
              <a:rPr lang="en-US" dirty="0">
                <a:solidFill>
                  <a:srgbClr val="9C45AC"/>
                </a:solidFill>
              </a:rPr>
            </a:br>
            <a:r>
              <a:rPr lang="en-US" dirty="0">
                <a:solidFill>
                  <a:srgbClr val="9C45AC"/>
                </a:solidFill>
              </a:rPr>
              <a:t>front and center</a:t>
            </a:r>
          </a:p>
        </p:txBody>
      </p:sp>
      <p:sp>
        <p:nvSpPr>
          <p:cNvPr id="18" name="Text Placeholder 3">
            <a:extLst>
              <a:ext uri="{FF2B5EF4-FFF2-40B4-BE49-F238E27FC236}">
                <a16:creationId xmlns:a16="http://schemas.microsoft.com/office/drawing/2014/main" id="{0799CE00-17FA-4E13-A8D5-75EB79BCB821}"/>
              </a:ext>
            </a:extLst>
          </p:cNvPr>
          <p:cNvSpPr txBox="1">
            <a:spLocks/>
          </p:cNvSpPr>
          <p:nvPr/>
        </p:nvSpPr>
        <p:spPr>
          <a:xfrm>
            <a:off x="8011099" y="3158268"/>
            <a:ext cx="3550260" cy="49949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rgbClr val="614BB8"/>
                </a:solidFill>
              </a:rPr>
              <a:t>Regularly review your values</a:t>
            </a:r>
          </a:p>
          <a:p>
            <a:pPr algn="ctr"/>
            <a:r>
              <a:rPr lang="en-US" dirty="0">
                <a:solidFill>
                  <a:srgbClr val="614BB8"/>
                </a:solidFill>
              </a:rPr>
              <a:t>Schedule time to do this</a:t>
            </a:r>
          </a:p>
        </p:txBody>
      </p:sp>
      <p:sp>
        <p:nvSpPr>
          <p:cNvPr id="28" name="Picture Placeholder 46">
            <a:extLst>
              <a:ext uri="{FF2B5EF4-FFF2-40B4-BE49-F238E27FC236}">
                <a16:creationId xmlns:a16="http://schemas.microsoft.com/office/drawing/2014/main" id="{BC20D972-9104-435F-920C-B6A860EA442A}"/>
              </a:ext>
            </a:extLst>
          </p:cNvPr>
          <p:cNvSpPr txBox="1">
            <a:spLocks/>
          </p:cNvSpPr>
          <p:nvPr/>
        </p:nvSpPr>
        <p:spPr>
          <a:xfrm>
            <a:off x="1909146" y="2091951"/>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9" name="Picture Placeholder 46">
            <a:extLst>
              <a:ext uri="{FF2B5EF4-FFF2-40B4-BE49-F238E27FC236}">
                <a16:creationId xmlns:a16="http://schemas.microsoft.com/office/drawing/2014/main" id="{F4BBCFD8-DBD7-4942-82A7-49C0FC860E1A}"/>
              </a:ext>
            </a:extLst>
          </p:cNvPr>
          <p:cNvSpPr txBox="1">
            <a:spLocks/>
          </p:cNvSpPr>
          <p:nvPr/>
        </p:nvSpPr>
        <p:spPr>
          <a:xfrm>
            <a:off x="5570220" y="2084714"/>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6900" b="1" dirty="0">
              <a:solidFill>
                <a:srgbClr val="9C45AC"/>
              </a:solidFill>
            </a:endParaRPr>
          </a:p>
        </p:txBody>
      </p:sp>
      <p:sp>
        <p:nvSpPr>
          <p:cNvPr id="30" name="Picture Placeholder 46">
            <a:extLst>
              <a:ext uri="{FF2B5EF4-FFF2-40B4-BE49-F238E27FC236}">
                <a16:creationId xmlns:a16="http://schemas.microsoft.com/office/drawing/2014/main" id="{16046445-F55D-469D-A453-4551C4683939}"/>
              </a:ext>
            </a:extLst>
          </p:cNvPr>
          <p:cNvSpPr txBox="1">
            <a:spLocks/>
          </p:cNvSpPr>
          <p:nvPr/>
        </p:nvSpPr>
        <p:spPr>
          <a:xfrm>
            <a:off x="9275017" y="2084714"/>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clock&#10;&#10;Description automatically generated">
            <a:extLst>
              <a:ext uri="{FF2B5EF4-FFF2-40B4-BE49-F238E27FC236}">
                <a16:creationId xmlns:a16="http://schemas.microsoft.com/office/drawing/2014/main" id="{AC9C81DC-7F49-4BFD-931C-C0940ACBDA30}"/>
              </a:ext>
            </a:extLst>
          </p:cNvPr>
          <p:cNvPicPr>
            <a:picLocks noChangeAspect="1"/>
          </p:cNvPicPr>
          <p:nvPr/>
        </p:nvPicPr>
        <p:blipFill>
          <a:blip r:embed="rId3"/>
          <a:stretch>
            <a:fillRect/>
          </a:stretch>
        </p:blipFill>
        <p:spPr>
          <a:xfrm>
            <a:off x="2063662" y="2269182"/>
            <a:ext cx="731520" cy="731520"/>
          </a:xfrm>
          <a:prstGeom prst="rect">
            <a:avLst/>
          </a:prstGeom>
        </p:spPr>
      </p:pic>
      <p:pic>
        <p:nvPicPr>
          <p:cNvPr id="21" name="Picture 20" descr="A screen shot of a computer&#10;&#10;Description automatically generated">
            <a:extLst>
              <a:ext uri="{FF2B5EF4-FFF2-40B4-BE49-F238E27FC236}">
                <a16:creationId xmlns:a16="http://schemas.microsoft.com/office/drawing/2014/main" id="{31C5BCE6-C3D8-41CF-82D9-4152C10DE481}"/>
              </a:ext>
            </a:extLst>
          </p:cNvPr>
          <p:cNvPicPr>
            <a:picLocks noChangeAspect="1"/>
          </p:cNvPicPr>
          <p:nvPr/>
        </p:nvPicPr>
        <p:blipFill>
          <a:blip r:embed="rId4"/>
          <a:stretch>
            <a:fillRect/>
          </a:stretch>
        </p:blipFill>
        <p:spPr>
          <a:xfrm>
            <a:off x="5736861" y="2256631"/>
            <a:ext cx="731520" cy="73152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E5BC0045-3EB8-4902-A279-A75C6DE565FD}"/>
              </a:ext>
            </a:extLst>
          </p:cNvPr>
          <p:cNvPicPr>
            <a:picLocks noChangeAspect="1"/>
          </p:cNvPicPr>
          <p:nvPr/>
        </p:nvPicPr>
        <p:blipFill>
          <a:blip r:embed="rId5"/>
          <a:stretch>
            <a:fillRect/>
          </a:stretch>
        </p:blipFill>
        <p:spPr>
          <a:xfrm>
            <a:off x="9435037" y="2225327"/>
            <a:ext cx="731520" cy="731520"/>
          </a:xfrm>
          <a:prstGeom prst="rect">
            <a:avLst/>
          </a:prstGeom>
        </p:spPr>
      </p:pic>
    </p:spTree>
    <p:extLst>
      <p:ext uri="{BB962C8B-B14F-4D97-AF65-F5344CB8AC3E}">
        <p14:creationId xmlns:p14="http://schemas.microsoft.com/office/powerpoint/2010/main" val="191828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dirty="0"/>
              <a:t>PUSHING YOURSELF FORWARD</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19</a:t>
            </a:fld>
            <a:endParaRPr lang="en-US" dirty="0"/>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98773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posing for the camera&#10;&#10;Description automatically generated">
            <a:extLst>
              <a:ext uri="{FF2B5EF4-FFF2-40B4-BE49-F238E27FC236}">
                <a16:creationId xmlns:a16="http://schemas.microsoft.com/office/drawing/2014/main" id="{7CBED5A4-DDFF-4A3B-B219-B5684D920968}"/>
              </a:ext>
            </a:extLst>
          </p:cNvPr>
          <p:cNvPicPr>
            <a:picLocks noChangeAspect="1"/>
          </p:cNvPicPr>
          <p:nvPr/>
        </p:nvPicPr>
        <p:blipFill rotWithShape="1">
          <a:blip r:embed="rId3"/>
          <a:srcRect b="15625"/>
          <a:stretch/>
        </p:blipFill>
        <p:spPr>
          <a:xfrm>
            <a:off x="-1" y="-1"/>
            <a:ext cx="12191999" cy="6857998"/>
          </a:xfrm>
          <a:prstGeom prst="rect">
            <a:avLst/>
          </a:prstGeom>
        </p:spPr>
      </p:pic>
      <p:sp>
        <p:nvSpPr>
          <p:cNvPr id="4" name="Rectangle 3">
            <a:extLst>
              <a:ext uri="{FF2B5EF4-FFF2-40B4-BE49-F238E27FC236}">
                <a16:creationId xmlns:a16="http://schemas.microsoft.com/office/drawing/2014/main" id="{5FBF1817-8D41-4890-937E-A57B7D8F3C00}"/>
              </a:ext>
            </a:extLst>
          </p:cNvPr>
          <p:cNvSpPr/>
          <p:nvPr/>
        </p:nvSpPr>
        <p:spPr>
          <a:xfrm>
            <a:off x="0" y="0"/>
            <a:ext cx="12192000" cy="6858000"/>
          </a:xfrm>
          <a:prstGeom prst="rect">
            <a:avLst/>
          </a:prstGeom>
          <a:gradFill flip="none" rotWithShape="1">
            <a:gsLst>
              <a:gs pos="0">
                <a:schemeClr val="bg2">
                  <a:alpha val="82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86FF1D3-F53A-4A8F-AC3C-F28F79CB987C}"/>
              </a:ext>
            </a:extLst>
          </p:cNvPr>
          <p:cNvSpPr txBox="1">
            <a:spLocks/>
          </p:cNvSpPr>
          <p:nvPr/>
        </p:nvSpPr>
        <p:spPr>
          <a:xfrm>
            <a:off x="1073978" y="5078744"/>
            <a:ext cx="3932237" cy="9562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ABOUT ME</a:t>
            </a:r>
          </a:p>
        </p:txBody>
      </p:sp>
      <p:sp>
        <p:nvSpPr>
          <p:cNvPr id="6" name="Picture Placeholder 2">
            <a:extLst>
              <a:ext uri="{FF2B5EF4-FFF2-40B4-BE49-F238E27FC236}">
                <a16:creationId xmlns:a16="http://schemas.microsoft.com/office/drawing/2014/main" id="{FA79C33B-C0D6-49F9-BD50-E75B32EC944A}"/>
              </a:ext>
            </a:extLst>
          </p:cNvPr>
          <p:cNvSpPr txBox="1">
            <a:spLocks/>
          </p:cNvSpPr>
          <p:nvPr/>
        </p:nvSpPr>
        <p:spPr>
          <a:xfrm>
            <a:off x="4969709" y="1"/>
            <a:ext cx="5231567" cy="6857999"/>
          </a:xfrm>
          <a:prstGeom prst="rect">
            <a:avLst/>
          </a:prstGeom>
          <a:solidFill>
            <a:schemeClr val="bg1">
              <a:alpha val="35000"/>
            </a:schemeClr>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9EAB551C-A5A0-451E-B91B-E8A42DA74574}"/>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2</a:t>
            </a:fld>
            <a:endParaRPr lang="en-US" dirty="0"/>
          </a:p>
        </p:txBody>
      </p:sp>
      <p:sp>
        <p:nvSpPr>
          <p:cNvPr id="11" name="Rectangle 10">
            <a:extLst>
              <a:ext uri="{FF2B5EF4-FFF2-40B4-BE49-F238E27FC236}">
                <a16:creationId xmlns:a16="http://schemas.microsoft.com/office/drawing/2014/main" id="{DA6B7475-2655-402C-8FAE-941457C9F8F6}"/>
              </a:ext>
            </a:extLst>
          </p:cNvPr>
          <p:cNvSpPr/>
          <p:nvPr/>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6CD8F7D-71D3-4BB8-A2C5-292A99A59E4C}"/>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ED414C-96E7-48C9-AF6F-BEEB4FB3BBEA}"/>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40DE5E-D7EF-47A2-A2C2-BDB45016452F}"/>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18" descr="A person posing for the camera&#10;&#10;Description automatically generated">
            <a:extLst>
              <a:ext uri="{FF2B5EF4-FFF2-40B4-BE49-F238E27FC236}">
                <a16:creationId xmlns:a16="http://schemas.microsoft.com/office/drawing/2014/main" id="{E1B43D35-DB94-4FE6-BA6F-19799EC8C873}"/>
              </a:ext>
            </a:extLst>
          </p:cNvPr>
          <p:cNvPicPr>
            <a:picLocks noChangeAspect="1"/>
          </p:cNvPicPr>
          <p:nvPr/>
        </p:nvPicPr>
        <p:blipFill rotWithShape="1">
          <a:blip r:embed="rId3"/>
          <a:srcRect l="40762" r="15676" b="15625"/>
          <a:stretch/>
        </p:blipFill>
        <p:spPr>
          <a:xfrm>
            <a:off x="4960488" y="-2"/>
            <a:ext cx="5311121" cy="6857998"/>
          </a:xfrm>
          <a:prstGeom prst="rect">
            <a:avLst/>
          </a:prstGeom>
        </p:spPr>
      </p:pic>
    </p:spTree>
    <p:extLst>
      <p:ext uri="{BB962C8B-B14F-4D97-AF65-F5344CB8AC3E}">
        <p14:creationId xmlns:p14="http://schemas.microsoft.com/office/powerpoint/2010/main" val="107429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2D4A-F477-4770-BF71-CE747E3ECB87}"/>
              </a:ext>
            </a:extLst>
          </p:cNvPr>
          <p:cNvSpPr>
            <a:spLocks noGrp="1"/>
          </p:cNvSpPr>
          <p:nvPr>
            <p:ph type="title"/>
          </p:nvPr>
        </p:nvSpPr>
        <p:spPr/>
        <p:txBody>
          <a:bodyPr/>
          <a:lstStyle/>
          <a:p>
            <a:r>
              <a:rPr lang="en-US" dirty="0"/>
              <a:t>PUSHING YOURSELF FORWARD</a:t>
            </a:r>
          </a:p>
        </p:txBody>
      </p:sp>
      <p:sp>
        <p:nvSpPr>
          <p:cNvPr id="4" name="Slide Number Placeholder 3">
            <a:extLst>
              <a:ext uri="{FF2B5EF4-FFF2-40B4-BE49-F238E27FC236}">
                <a16:creationId xmlns:a16="http://schemas.microsoft.com/office/drawing/2014/main" id="{F57952B5-E0EC-4C96-B7E8-FD805E9D69D2}"/>
              </a:ext>
            </a:extLst>
          </p:cNvPr>
          <p:cNvSpPr>
            <a:spLocks noGrp="1"/>
          </p:cNvSpPr>
          <p:nvPr>
            <p:ph type="sldNum" sz="quarter" idx="12"/>
          </p:nvPr>
        </p:nvSpPr>
        <p:spPr/>
        <p:txBody>
          <a:bodyPr/>
          <a:lstStyle/>
          <a:p>
            <a:fld id="{95CBEC59-7FF9-4688-98DF-89832A0C9025}" type="slidenum">
              <a:rPr lang="en-US" smtClean="0"/>
              <a:t>20</a:t>
            </a:fld>
            <a:endParaRPr lang="en-US" dirty="0"/>
          </a:p>
        </p:txBody>
      </p:sp>
      <p:graphicFrame>
        <p:nvGraphicFramePr>
          <p:cNvPr id="7" name="Table 7">
            <a:extLst>
              <a:ext uri="{FF2B5EF4-FFF2-40B4-BE49-F238E27FC236}">
                <a16:creationId xmlns:a16="http://schemas.microsoft.com/office/drawing/2014/main" id="{610B4465-CE3E-471C-AA12-4284ABA0B6C0}"/>
              </a:ext>
            </a:extLst>
          </p:cNvPr>
          <p:cNvGraphicFramePr>
            <a:graphicFrameLocks noGrp="1"/>
          </p:cNvGraphicFramePr>
          <p:nvPr/>
        </p:nvGraphicFramePr>
        <p:xfrm>
          <a:off x="734675" y="3330213"/>
          <a:ext cx="10722650" cy="1325562"/>
        </p:xfrm>
        <a:graphic>
          <a:graphicData uri="http://schemas.openxmlformats.org/drawingml/2006/table">
            <a:tbl>
              <a:tblPr firstRow="1" bandRow="1">
                <a:tableStyleId>{5C22544A-7EE6-4342-B048-85BDC9FD1C3A}</a:tableStyleId>
              </a:tblPr>
              <a:tblGrid>
                <a:gridCol w="2144530">
                  <a:extLst>
                    <a:ext uri="{9D8B030D-6E8A-4147-A177-3AD203B41FA5}">
                      <a16:colId xmlns:a16="http://schemas.microsoft.com/office/drawing/2014/main" val="3741084977"/>
                    </a:ext>
                  </a:extLst>
                </a:gridCol>
                <a:gridCol w="2144530">
                  <a:extLst>
                    <a:ext uri="{9D8B030D-6E8A-4147-A177-3AD203B41FA5}">
                      <a16:colId xmlns:a16="http://schemas.microsoft.com/office/drawing/2014/main" val="520018186"/>
                    </a:ext>
                  </a:extLst>
                </a:gridCol>
                <a:gridCol w="2144530">
                  <a:extLst>
                    <a:ext uri="{9D8B030D-6E8A-4147-A177-3AD203B41FA5}">
                      <a16:colId xmlns:a16="http://schemas.microsoft.com/office/drawing/2014/main" val="2821276752"/>
                    </a:ext>
                  </a:extLst>
                </a:gridCol>
                <a:gridCol w="2144530">
                  <a:extLst>
                    <a:ext uri="{9D8B030D-6E8A-4147-A177-3AD203B41FA5}">
                      <a16:colId xmlns:a16="http://schemas.microsoft.com/office/drawing/2014/main" val="938309911"/>
                    </a:ext>
                  </a:extLst>
                </a:gridCol>
                <a:gridCol w="2144530">
                  <a:extLst>
                    <a:ext uri="{9D8B030D-6E8A-4147-A177-3AD203B41FA5}">
                      <a16:colId xmlns:a16="http://schemas.microsoft.com/office/drawing/2014/main" val="3090126235"/>
                    </a:ext>
                  </a:extLst>
                </a:gridCol>
              </a:tblGrid>
              <a:tr h="1325562">
                <a:tc>
                  <a:txBody>
                    <a:bodyPr/>
                    <a:lstStyle/>
                    <a:p>
                      <a:pPr algn="ctr"/>
                      <a:r>
                        <a:rPr lang="en-US" dirty="0">
                          <a:solidFill>
                            <a:srgbClr val="C82977"/>
                          </a:solidFill>
                        </a:rPr>
                        <a:t>Draft a personal mission statement</a:t>
                      </a:r>
                    </a:p>
                  </a:txBody>
                  <a:tcPr>
                    <a:noFill/>
                  </a:tcPr>
                </a:tc>
                <a:tc>
                  <a:txBody>
                    <a:bodyPr/>
                    <a:lstStyle/>
                    <a:p>
                      <a:pPr algn="ctr"/>
                      <a:r>
                        <a:rPr lang="en-US" dirty="0">
                          <a:solidFill>
                            <a:srgbClr val="BD3793"/>
                          </a:solidFill>
                        </a:rPr>
                        <a:t>Set goals that resonate and motivate you</a:t>
                      </a:r>
                    </a:p>
                  </a:txBody>
                  <a:tcPr>
                    <a:noFill/>
                  </a:tcPr>
                </a:tc>
                <a:tc>
                  <a:txBody>
                    <a:bodyPr/>
                    <a:lstStyle/>
                    <a:p>
                      <a:pPr algn="ctr"/>
                      <a:r>
                        <a:rPr lang="en-US" dirty="0">
                          <a:solidFill>
                            <a:srgbClr val="A343A9"/>
                          </a:solidFill>
                        </a:rPr>
                        <a:t>Pay attention to your emotions</a:t>
                      </a:r>
                    </a:p>
                  </a:txBody>
                  <a:tcPr>
                    <a:noFill/>
                  </a:tcPr>
                </a:tc>
                <a:tc>
                  <a:txBody>
                    <a:bodyPr/>
                    <a:lstStyle/>
                    <a:p>
                      <a:pPr algn="ctr"/>
                      <a:r>
                        <a:rPr lang="en-US" dirty="0">
                          <a:solidFill>
                            <a:srgbClr val="7E4AB5"/>
                          </a:solidFill>
                        </a:rPr>
                        <a:t>Use your values as </a:t>
                      </a:r>
                      <a:br>
                        <a:rPr lang="en-US" dirty="0">
                          <a:solidFill>
                            <a:srgbClr val="7E4AB5"/>
                          </a:solidFill>
                        </a:rPr>
                      </a:br>
                      <a:r>
                        <a:rPr lang="en-US" dirty="0">
                          <a:solidFill>
                            <a:srgbClr val="7E4AB5"/>
                          </a:solidFill>
                        </a:rPr>
                        <a:t>a guide in making tough decisions</a:t>
                      </a:r>
                    </a:p>
                  </a:txBody>
                  <a:tcPr>
                    <a:noFill/>
                  </a:tcPr>
                </a:tc>
                <a:tc>
                  <a:txBody>
                    <a:bodyPr/>
                    <a:lstStyle/>
                    <a:p>
                      <a:pPr algn="ctr"/>
                      <a:r>
                        <a:rPr lang="en-US" dirty="0">
                          <a:solidFill>
                            <a:srgbClr val="A343A9"/>
                          </a:solidFill>
                        </a:rPr>
                        <a:t>F</a:t>
                      </a:r>
                      <a:r>
                        <a:rPr lang="en-US" dirty="0">
                          <a:solidFill>
                            <a:srgbClr val="5C4BB8"/>
                          </a:solidFill>
                        </a:rPr>
                        <a:t>ind a career that aligns with your values</a:t>
                      </a:r>
                    </a:p>
                  </a:txBody>
                  <a:tcPr>
                    <a:noFill/>
                  </a:tcPr>
                </a:tc>
                <a:extLst>
                  <a:ext uri="{0D108BD9-81ED-4DB2-BD59-A6C34878D82A}">
                    <a16:rowId xmlns:a16="http://schemas.microsoft.com/office/drawing/2014/main" val="2572307551"/>
                  </a:ext>
                </a:extLst>
              </a:tr>
            </a:tbl>
          </a:graphicData>
        </a:graphic>
      </p:graphicFrame>
      <p:sp>
        <p:nvSpPr>
          <p:cNvPr id="9" name="Picture Placeholder 46">
            <a:extLst>
              <a:ext uri="{FF2B5EF4-FFF2-40B4-BE49-F238E27FC236}">
                <a16:creationId xmlns:a16="http://schemas.microsoft.com/office/drawing/2014/main" id="{C14B2043-D995-433A-8710-E7816EC4DAAA}"/>
              </a:ext>
            </a:extLst>
          </p:cNvPr>
          <p:cNvSpPr txBox="1">
            <a:spLocks/>
          </p:cNvSpPr>
          <p:nvPr/>
        </p:nvSpPr>
        <p:spPr>
          <a:xfrm>
            <a:off x="1281613" y="2194894"/>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 name="Picture 9" descr="A picture containing drawing&#10;&#10;Description automatically generated">
            <a:extLst>
              <a:ext uri="{FF2B5EF4-FFF2-40B4-BE49-F238E27FC236}">
                <a16:creationId xmlns:a16="http://schemas.microsoft.com/office/drawing/2014/main" id="{EF963EC6-FFB9-476E-A33E-1610C7D1946E}"/>
              </a:ext>
            </a:extLst>
          </p:cNvPr>
          <p:cNvPicPr>
            <a:picLocks noChangeAspect="1"/>
          </p:cNvPicPr>
          <p:nvPr/>
        </p:nvPicPr>
        <p:blipFill>
          <a:blip r:embed="rId3"/>
          <a:stretch>
            <a:fillRect/>
          </a:stretch>
        </p:blipFill>
        <p:spPr>
          <a:xfrm>
            <a:off x="1405057" y="2318338"/>
            <a:ext cx="804672" cy="804672"/>
          </a:xfrm>
          <a:prstGeom prst="rect">
            <a:avLst/>
          </a:prstGeom>
        </p:spPr>
      </p:pic>
      <p:sp>
        <p:nvSpPr>
          <p:cNvPr id="11" name="Picture Placeholder 46">
            <a:extLst>
              <a:ext uri="{FF2B5EF4-FFF2-40B4-BE49-F238E27FC236}">
                <a16:creationId xmlns:a16="http://schemas.microsoft.com/office/drawing/2014/main" id="{DB1D8584-F8BD-481B-8E5B-CDBF4A94305B}"/>
              </a:ext>
            </a:extLst>
          </p:cNvPr>
          <p:cNvSpPr txBox="1">
            <a:spLocks/>
          </p:cNvSpPr>
          <p:nvPr/>
        </p:nvSpPr>
        <p:spPr>
          <a:xfrm>
            <a:off x="3424182" y="2203860"/>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Picture Placeholder 46">
            <a:extLst>
              <a:ext uri="{FF2B5EF4-FFF2-40B4-BE49-F238E27FC236}">
                <a16:creationId xmlns:a16="http://schemas.microsoft.com/office/drawing/2014/main" id="{F60906C8-C862-4BA0-90F7-9E221819DCB5}"/>
              </a:ext>
            </a:extLst>
          </p:cNvPr>
          <p:cNvSpPr txBox="1">
            <a:spLocks/>
          </p:cNvSpPr>
          <p:nvPr/>
        </p:nvSpPr>
        <p:spPr>
          <a:xfrm>
            <a:off x="5602601" y="2212828"/>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Picture Placeholder 46">
            <a:extLst>
              <a:ext uri="{FF2B5EF4-FFF2-40B4-BE49-F238E27FC236}">
                <a16:creationId xmlns:a16="http://schemas.microsoft.com/office/drawing/2014/main" id="{4A169C90-B6CB-4BF5-90B7-986370ED05AE}"/>
              </a:ext>
            </a:extLst>
          </p:cNvPr>
          <p:cNvSpPr txBox="1">
            <a:spLocks/>
          </p:cNvSpPr>
          <p:nvPr/>
        </p:nvSpPr>
        <p:spPr>
          <a:xfrm>
            <a:off x="7727237" y="2185938"/>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Picture Placeholder 46">
            <a:extLst>
              <a:ext uri="{FF2B5EF4-FFF2-40B4-BE49-F238E27FC236}">
                <a16:creationId xmlns:a16="http://schemas.microsoft.com/office/drawing/2014/main" id="{FA848639-7F89-4B58-8135-0EB660C92AF1}"/>
              </a:ext>
            </a:extLst>
          </p:cNvPr>
          <p:cNvSpPr txBox="1">
            <a:spLocks/>
          </p:cNvSpPr>
          <p:nvPr/>
        </p:nvSpPr>
        <p:spPr>
          <a:xfrm>
            <a:off x="9905663" y="2176977"/>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1" name="Picture 20" descr="A picture containing drawing&#10;&#10;Description automatically generated">
            <a:extLst>
              <a:ext uri="{FF2B5EF4-FFF2-40B4-BE49-F238E27FC236}">
                <a16:creationId xmlns:a16="http://schemas.microsoft.com/office/drawing/2014/main" id="{F74C62DB-8734-42D3-9C5B-1F68CC0001A6}"/>
              </a:ext>
            </a:extLst>
          </p:cNvPr>
          <p:cNvPicPr>
            <a:picLocks noChangeAspect="1"/>
          </p:cNvPicPr>
          <p:nvPr/>
        </p:nvPicPr>
        <p:blipFill>
          <a:blip r:embed="rId4"/>
          <a:stretch>
            <a:fillRect/>
          </a:stretch>
        </p:blipFill>
        <p:spPr>
          <a:xfrm>
            <a:off x="5669230" y="2287240"/>
            <a:ext cx="914400" cy="914400"/>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AA9C45B4-4F91-47FD-B0BB-2C777C08B4CB}"/>
              </a:ext>
            </a:extLst>
          </p:cNvPr>
          <p:cNvPicPr>
            <a:picLocks noChangeAspect="1"/>
          </p:cNvPicPr>
          <p:nvPr/>
        </p:nvPicPr>
        <p:blipFill>
          <a:blip r:embed="rId5"/>
          <a:stretch>
            <a:fillRect/>
          </a:stretch>
        </p:blipFill>
        <p:spPr>
          <a:xfrm>
            <a:off x="7822225" y="2361239"/>
            <a:ext cx="857250" cy="857250"/>
          </a:xfrm>
          <a:prstGeom prst="rect">
            <a:avLst/>
          </a:prstGeom>
        </p:spPr>
      </p:pic>
      <p:pic>
        <p:nvPicPr>
          <p:cNvPr id="27" name="Picture 26" descr="A close up of a sign&#10;&#10;Description automatically generated">
            <a:extLst>
              <a:ext uri="{FF2B5EF4-FFF2-40B4-BE49-F238E27FC236}">
                <a16:creationId xmlns:a16="http://schemas.microsoft.com/office/drawing/2014/main" id="{AAB72C05-2B62-439D-9986-790B2BF58239}"/>
              </a:ext>
            </a:extLst>
          </p:cNvPr>
          <p:cNvPicPr>
            <a:picLocks noChangeAspect="1"/>
          </p:cNvPicPr>
          <p:nvPr/>
        </p:nvPicPr>
        <p:blipFill>
          <a:blip r:embed="rId6"/>
          <a:stretch>
            <a:fillRect/>
          </a:stretch>
        </p:blipFill>
        <p:spPr>
          <a:xfrm>
            <a:off x="10073504" y="2342710"/>
            <a:ext cx="731520" cy="731520"/>
          </a:xfrm>
          <a:prstGeom prst="rect">
            <a:avLst/>
          </a:prstGeom>
        </p:spPr>
      </p:pic>
      <p:pic>
        <p:nvPicPr>
          <p:cNvPr id="28" name="Picture Placeholder 76" descr="Bullseye">
            <a:extLst>
              <a:ext uri="{FF2B5EF4-FFF2-40B4-BE49-F238E27FC236}">
                <a16:creationId xmlns:a16="http://schemas.microsoft.com/office/drawing/2014/main" id="{F280D69B-064C-43F5-95E1-0097975C41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22958" y="2288194"/>
            <a:ext cx="867600" cy="868680"/>
          </a:xfrm>
          <a:prstGeom prst="ellipse">
            <a:avLst/>
          </a:prstGeom>
        </p:spPr>
      </p:pic>
    </p:spTree>
    <p:extLst>
      <p:ext uri="{BB962C8B-B14F-4D97-AF65-F5344CB8AC3E}">
        <p14:creationId xmlns:p14="http://schemas.microsoft.com/office/powerpoint/2010/main" val="224910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2D4A-F477-4770-BF71-CE747E3ECB87}"/>
              </a:ext>
            </a:extLst>
          </p:cNvPr>
          <p:cNvSpPr>
            <a:spLocks noGrp="1"/>
          </p:cNvSpPr>
          <p:nvPr>
            <p:ph type="title"/>
          </p:nvPr>
        </p:nvSpPr>
        <p:spPr/>
        <p:txBody>
          <a:bodyPr/>
          <a:lstStyle/>
          <a:p>
            <a:r>
              <a:rPr lang="en-US" dirty="0"/>
              <a:t>PERSONAL MISSION STATEMENTS</a:t>
            </a:r>
          </a:p>
        </p:txBody>
      </p:sp>
      <p:sp>
        <p:nvSpPr>
          <p:cNvPr id="4" name="Slide Number Placeholder 3">
            <a:extLst>
              <a:ext uri="{FF2B5EF4-FFF2-40B4-BE49-F238E27FC236}">
                <a16:creationId xmlns:a16="http://schemas.microsoft.com/office/drawing/2014/main" id="{F57952B5-E0EC-4C96-B7E8-FD805E9D69D2}"/>
              </a:ext>
            </a:extLst>
          </p:cNvPr>
          <p:cNvSpPr>
            <a:spLocks noGrp="1"/>
          </p:cNvSpPr>
          <p:nvPr>
            <p:ph type="sldNum" sz="quarter" idx="12"/>
          </p:nvPr>
        </p:nvSpPr>
        <p:spPr/>
        <p:txBody>
          <a:bodyPr/>
          <a:lstStyle/>
          <a:p>
            <a:fld id="{95CBEC59-7FF9-4688-98DF-89832A0C9025}" type="slidenum">
              <a:rPr lang="en-US" smtClean="0"/>
              <a:t>21</a:t>
            </a:fld>
            <a:endParaRPr lang="en-US" dirty="0"/>
          </a:p>
        </p:txBody>
      </p:sp>
      <p:sp>
        <p:nvSpPr>
          <p:cNvPr id="15" name="TextBox 14">
            <a:extLst>
              <a:ext uri="{FF2B5EF4-FFF2-40B4-BE49-F238E27FC236}">
                <a16:creationId xmlns:a16="http://schemas.microsoft.com/office/drawing/2014/main" id="{785CC7A3-2BF8-4F9B-8FC7-EAEDADA20BA9}"/>
              </a:ext>
            </a:extLst>
          </p:cNvPr>
          <p:cNvSpPr txBox="1"/>
          <p:nvPr/>
        </p:nvSpPr>
        <p:spPr>
          <a:xfrm>
            <a:off x="928799" y="1607919"/>
            <a:ext cx="10664151" cy="4134465"/>
          </a:xfrm>
          <a:prstGeom prst="rect">
            <a:avLst/>
          </a:prstGeom>
          <a:noFill/>
        </p:spPr>
        <p:txBody>
          <a:bodyPr wrap="square" rtlCol="0">
            <a:spAutoFit/>
          </a:bodyPr>
          <a:lstStyle/>
          <a:p>
            <a:pPr marL="4763" lvl="1" indent="-4763">
              <a:spcAft>
                <a:spcPts val="1400"/>
              </a:spcAft>
            </a:pPr>
            <a:r>
              <a:rPr lang="en-US" sz="2400" b="1" i="1" dirty="0">
                <a:solidFill>
                  <a:srgbClr val="614BB8"/>
                </a:solidFill>
              </a:rPr>
              <a:t>“</a:t>
            </a:r>
            <a:r>
              <a:rPr lang="en-US" sz="2400" i="1" dirty="0">
                <a:solidFill>
                  <a:srgbClr val="614BB8"/>
                </a:solidFill>
              </a:rPr>
              <a:t>To inspire and empower others to rise up to the best versions of themselves.</a:t>
            </a:r>
            <a:r>
              <a:rPr lang="en-US" sz="2400" b="1" i="1" dirty="0">
                <a:solidFill>
                  <a:srgbClr val="614BB8"/>
                </a:solidFill>
              </a:rPr>
              <a:t>”</a:t>
            </a:r>
            <a:br>
              <a:rPr lang="en-US" sz="2400" b="1" i="1" dirty="0">
                <a:solidFill>
                  <a:srgbClr val="614BB8"/>
                </a:solidFill>
              </a:rPr>
            </a:br>
            <a:r>
              <a:rPr lang="en-US" sz="2400" b="1" i="1" dirty="0">
                <a:solidFill>
                  <a:srgbClr val="614BB8"/>
                </a:solidFill>
              </a:rPr>
              <a:t>–Brianna </a:t>
            </a:r>
            <a:r>
              <a:rPr lang="en-US" sz="2400" b="1" i="1" dirty="0" err="1">
                <a:solidFill>
                  <a:srgbClr val="614BB8"/>
                </a:solidFill>
              </a:rPr>
              <a:t>Sylver</a:t>
            </a:r>
            <a:r>
              <a:rPr lang="en-US" sz="2400" b="1" i="1" dirty="0">
                <a:solidFill>
                  <a:srgbClr val="614BB8"/>
                </a:solidFill>
              </a:rPr>
              <a:t>, Consultant</a:t>
            </a:r>
          </a:p>
          <a:p>
            <a:pPr marL="4763" lvl="1" indent="-4763">
              <a:spcAft>
                <a:spcPts val="1400"/>
              </a:spcAft>
            </a:pPr>
            <a:r>
              <a:rPr lang="en-US" sz="2400" i="1" dirty="0">
                <a:solidFill>
                  <a:srgbClr val="614BB8"/>
                </a:solidFill>
              </a:rPr>
              <a:t>“To serve as a leader, live a balanced life, and apply ethical principles to make a significant difference.” </a:t>
            </a:r>
            <a:r>
              <a:rPr lang="en-US" sz="2400" b="1" i="1" dirty="0">
                <a:solidFill>
                  <a:srgbClr val="614BB8"/>
                </a:solidFill>
              </a:rPr>
              <a:t>–Denise Morrison, Former CEO of Campbell Soup Company</a:t>
            </a:r>
          </a:p>
          <a:p>
            <a:pPr marL="4763" lvl="1" indent="-4763">
              <a:spcAft>
                <a:spcPts val="1400"/>
              </a:spcAft>
            </a:pPr>
            <a:r>
              <a:rPr lang="en-US" sz="2400" i="1" dirty="0">
                <a:solidFill>
                  <a:srgbClr val="614BB8"/>
                </a:solidFill>
              </a:rPr>
              <a:t>“Not merely to survive, but to thrive; and to do so with some passion, some compassion, some humor, and some style.” </a:t>
            </a:r>
            <a:r>
              <a:rPr lang="en-US" sz="2400" b="1" i="1" dirty="0">
                <a:solidFill>
                  <a:srgbClr val="614BB8"/>
                </a:solidFill>
              </a:rPr>
              <a:t>–Maya Angelou</a:t>
            </a:r>
          </a:p>
          <a:p>
            <a:pPr marL="4763" lvl="1" indent="-4763">
              <a:spcAft>
                <a:spcPts val="1400"/>
              </a:spcAft>
            </a:pPr>
            <a:r>
              <a:rPr lang="en-US" sz="2400" i="1" dirty="0">
                <a:solidFill>
                  <a:srgbClr val="614BB8"/>
                </a:solidFill>
              </a:rPr>
              <a:t>"I want to serve the people. And I want every girl, every child to be educated." </a:t>
            </a:r>
            <a:br>
              <a:rPr lang="en-US" sz="2400" i="1" dirty="0">
                <a:solidFill>
                  <a:srgbClr val="614BB8"/>
                </a:solidFill>
              </a:rPr>
            </a:br>
            <a:r>
              <a:rPr lang="en-US" sz="2400" b="1" i="1" dirty="0">
                <a:solidFill>
                  <a:srgbClr val="614BB8"/>
                </a:solidFill>
              </a:rPr>
              <a:t>–Malala Yousafzai</a:t>
            </a:r>
          </a:p>
          <a:p>
            <a:pPr marL="4763" lvl="1" indent="-4763">
              <a:spcAft>
                <a:spcPts val="1400"/>
              </a:spcAft>
            </a:pPr>
            <a:endParaRPr lang="en-US" sz="2400" i="1" dirty="0">
              <a:solidFill>
                <a:srgbClr val="614BB8"/>
              </a:solidFill>
            </a:endParaRPr>
          </a:p>
        </p:txBody>
      </p:sp>
    </p:spTree>
    <p:extLst>
      <p:ext uri="{BB962C8B-B14F-4D97-AF65-F5344CB8AC3E}">
        <p14:creationId xmlns:p14="http://schemas.microsoft.com/office/powerpoint/2010/main" val="1666272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559302-5680-4322-A76A-77B65BCE34DD}"/>
              </a:ext>
            </a:extLst>
          </p:cNvPr>
          <p:cNvSpPr>
            <a:spLocks noGrp="1"/>
          </p:cNvSpPr>
          <p:nvPr>
            <p:ph type="title"/>
          </p:nvPr>
        </p:nvSpPr>
        <p:spPr/>
        <p:txBody>
          <a:bodyPr/>
          <a:lstStyle/>
          <a:p>
            <a:r>
              <a:rPr lang="en-US" dirty="0"/>
              <a:t>WHAT WE COVERED</a:t>
            </a:r>
          </a:p>
        </p:txBody>
      </p:sp>
      <p:sp>
        <p:nvSpPr>
          <p:cNvPr id="5" name="Slide Number Placeholder 4">
            <a:extLst>
              <a:ext uri="{FF2B5EF4-FFF2-40B4-BE49-F238E27FC236}">
                <a16:creationId xmlns:a16="http://schemas.microsoft.com/office/drawing/2014/main" id="{7280DADB-49E0-4F18-B2A0-DFFCB64B0E3A}"/>
              </a:ext>
            </a:extLst>
          </p:cNvPr>
          <p:cNvSpPr>
            <a:spLocks noGrp="1"/>
          </p:cNvSpPr>
          <p:nvPr>
            <p:ph type="sldNum" sz="quarter" idx="12"/>
          </p:nvPr>
        </p:nvSpPr>
        <p:spPr/>
        <p:txBody>
          <a:bodyPr/>
          <a:lstStyle/>
          <a:p>
            <a:fld id="{95CBEC59-7FF9-4688-98DF-89832A0C9025}" type="slidenum">
              <a:rPr lang="en-US" smtClean="0"/>
              <a:t>22</a:t>
            </a:fld>
            <a:endParaRPr lang="en-US" dirty="0"/>
          </a:p>
        </p:txBody>
      </p:sp>
      <p:sp>
        <p:nvSpPr>
          <p:cNvPr id="7" name="Subtitle 13">
            <a:extLst>
              <a:ext uri="{FF2B5EF4-FFF2-40B4-BE49-F238E27FC236}">
                <a16:creationId xmlns:a16="http://schemas.microsoft.com/office/drawing/2014/main" id="{39BB44F4-53A6-48F0-A281-139CB17703D2}"/>
              </a:ext>
            </a:extLst>
          </p:cNvPr>
          <p:cNvSpPr>
            <a:spLocks noGrp="1"/>
          </p:cNvSpPr>
          <p:nvPr>
            <p:ph type="subTitle" idx="13"/>
          </p:nvPr>
        </p:nvSpPr>
        <p:spPr>
          <a:xfrm>
            <a:off x="1036531" y="2417053"/>
            <a:ext cx="4742946" cy="3563169"/>
          </a:xfrm>
        </p:spPr>
        <p:txBody>
          <a:bodyPr>
            <a:normAutofit/>
          </a:bodyPr>
          <a:lstStyle/>
          <a:p>
            <a:pPr>
              <a:lnSpc>
                <a:spcPct val="105000"/>
              </a:lnSpc>
              <a:spcBef>
                <a:spcPts val="0"/>
              </a:spcBef>
              <a:spcAft>
                <a:spcPts val="1800"/>
              </a:spcAft>
            </a:pPr>
            <a:r>
              <a:rPr lang="en-US" dirty="0"/>
              <a:t>Identifying your core values</a:t>
            </a:r>
          </a:p>
          <a:p>
            <a:pPr>
              <a:lnSpc>
                <a:spcPct val="105000"/>
              </a:lnSpc>
              <a:spcBef>
                <a:spcPts val="0"/>
              </a:spcBef>
              <a:spcAft>
                <a:spcPts val="1800"/>
              </a:spcAft>
            </a:pPr>
            <a:r>
              <a:rPr lang="en-US" dirty="0"/>
              <a:t>Cultivating a deeper understanding of your core values</a:t>
            </a:r>
          </a:p>
          <a:p>
            <a:pPr>
              <a:lnSpc>
                <a:spcPct val="105000"/>
              </a:lnSpc>
              <a:spcBef>
                <a:spcPts val="0"/>
              </a:spcBef>
              <a:spcAft>
                <a:spcPts val="1800"/>
              </a:spcAft>
            </a:pPr>
            <a:r>
              <a:rPr lang="en-US" dirty="0"/>
              <a:t>Assessing how you’re currently living your values</a:t>
            </a:r>
          </a:p>
          <a:p>
            <a:pPr>
              <a:lnSpc>
                <a:spcPct val="105000"/>
              </a:lnSpc>
              <a:spcBef>
                <a:spcPts val="0"/>
              </a:spcBef>
              <a:spcAft>
                <a:spcPts val="1800"/>
              </a:spcAft>
            </a:pPr>
            <a:r>
              <a:rPr lang="en-US" dirty="0"/>
              <a:t>Using your values to push you forward</a:t>
            </a:r>
          </a:p>
        </p:txBody>
      </p:sp>
    </p:spTree>
    <p:extLst>
      <p:ext uri="{BB962C8B-B14F-4D97-AF65-F5344CB8AC3E}">
        <p14:creationId xmlns:p14="http://schemas.microsoft.com/office/powerpoint/2010/main" val="2459288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CDE6-5805-4F61-848B-F260FF5830A0}"/>
              </a:ext>
            </a:extLst>
          </p:cNvPr>
          <p:cNvSpPr>
            <a:spLocks noGrp="1"/>
          </p:cNvSpPr>
          <p:nvPr>
            <p:ph type="ctrTitle"/>
          </p:nvPr>
        </p:nvSpPr>
        <p:spPr/>
        <p:txBody>
          <a:bodyPr>
            <a:normAutofit/>
          </a:bodyPr>
          <a:lstStyle/>
          <a:p>
            <a:r>
              <a:rPr lang="en-US" sz="8800" dirty="0"/>
              <a:t>Q&amp;A</a:t>
            </a:r>
          </a:p>
        </p:txBody>
      </p:sp>
      <p:sp>
        <p:nvSpPr>
          <p:cNvPr id="5" name="Slide Number Placeholder 4">
            <a:extLst>
              <a:ext uri="{FF2B5EF4-FFF2-40B4-BE49-F238E27FC236}">
                <a16:creationId xmlns:a16="http://schemas.microsoft.com/office/drawing/2014/main" id="{0B2B6D08-44EC-4946-97E3-E72394888CAB}"/>
              </a:ext>
            </a:extLst>
          </p:cNvPr>
          <p:cNvSpPr>
            <a:spLocks noGrp="1"/>
          </p:cNvSpPr>
          <p:nvPr>
            <p:ph type="sldNum" sz="quarter" idx="12"/>
          </p:nvPr>
        </p:nvSpPr>
        <p:spPr/>
        <p:txBody>
          <a:bodyPr/>
          <a:lstStyle/>
          <a:p>
            <a:fld id="{95CBEC59-7FF9-4688-98DF-89832A0C9025}" type="slidenum">
              <a:rPr lang="en-US" smtClean="0"/>
              <a:t>23</a:t>
            </a:fld>
            <a:endParaRPr lang="en-US" dirty="0"/>
          </a:p>
        </p:txBody>
      </p:sp>
    </p:spTree>
    <p:extLst>
      <p:ext uri="{BB962C8B-B14F-4D97-AF65-F5344CB8AC3E}">
        <p14:creationId xmlns:p14="http://schemas.microsoft.com/office/powerpoint/2010/main" val="429270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posing for the camera&#10;&#10;Description automatically generated">
            <a:extLst>
              <a:ext uri="{FF2B5EF4-FFF2-40B4-BE49-F238E27FC236}">
                <a16:creationId xmlns:a16="http://schemas.microsoft.com/office/drawing/2014/main" id="{7CBED5A4-DDFF-4A3B-B219-B5684D920968}"/>
              </a:ext>
            </a:extLst>
          </p:cNvPr>
          <p:cNvPicPr>
            <a:picLocks noChangeAspect="1"/>
          </p:cNvPicPr>
          <p:nvPr/>
        </p:nvPicPr>
        <p:blipFill rotWithShape="1">
          <a:blip r:embed="rId3"/>
          <a:srcRect b="15625"/>
          <a:stretch/>
        </p:blipFill>
        <p:spPr>
          <a:xfrm>
            <a:off x="-1" y="-1"/>
            <a:ext cx="12191999" cy="6857998"/>
          </a:xfrm>
          <a:prstGeom prst="rect">
            <a:avLst/>
          </a:prstGeom>
        </p:spPr>
      </p:pic>
      <p:sp>
        <p:nvSpPr>
          <p:cNvPr id="4" name="Rectangle 3">
            <a:extLst>
              <a:ext uri="{FF2B5EF4-FFF2-40B4-BE49-F238E27FC236}">
                <a16:creationId xmlns:a16="http://schemas.microsoft.com/office/drawing/2014/main" id="{5FBF1817-8D41-4890-937E-A57B7D8F3C00}"/>
              </a:ext>
            </a:extLst>
          </p:cNvPr>
          <p:cNvSpPr/>
          <p:nvPr/>
        </p:nvSpPr>
        <p:spPr>
          <a:xfrm>
            <a:off x="0" y="0"/>
            <a:ext cx="12192000" cy="6858000"/>
          </a:xfrm>
          <a:prstGeom prst="rect">
            <a:avLst/>
          </a:prstGeom>
          <a:gradFill flip="none" rotWithShape="1">
            <a:gsLst>
              <a:gs pos="0">
                <a:schemeClr val="bg2">
                  <a:alpha val="82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86FF1D3-F53A-4A8F-AC3C-F28F79CB987C}"/>
              </a:ext>
            </a:extLst>
          </p:cNvPr>
          <p:cNvSpPr txBox="1">
            <a:spLocks/>
          </p:cNvSpPr>
          <p:nvPr/>
        </p:nvSpPr>
        <p:spPr>
          <a:xfrm>
            <a:off x="1083199" y="3567890"/>
            <a:ext cx="3932237" cy="9562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THANK YOU!</a:t>
            </a:r>
          </a:p>
        </p:txBody>
      </p:sp>
      <p:sp>
        <p:nvSpPr>
          <p:cNvPr id="6" name="Picture Placeholder 2">
            <a:extLst>
              <a:ext uri="{FF2B5EF4-FFF2-40B4-BE49-F238E27FC236}">
                <a16:creationId xmlns:a16="http://schemas.microsoft.com/office/drawing/2014/main" id="{FA79C33B-C0D6-49F9-BD50-E75B32EC944A}"/>
              </a:ext>
            </a:extLst>
          </p:cNvPr>
          <p:cNvSpPr txBox="1">
            <a:spLocks/>
          </p:cNvSpPr>
          <p:nvPr/>
        </p:nvSpPr>
        <p:spPr>
          <a:xfrm>
            <a:off x="4969709" y="1"/>
            <a:ext cx="5231567" cy="6857999"/>
          </a:xfrm>
          <a:prstGeom prst="rect">
            <a:avLst/>
          </a:prstGeom>
          <a:solidFill>
            <a:schemeClr val="bg1">
              <a:alpha val="35000"/>
            </a:schemeClr>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9EAB551C-A5A0-451E-B91B-E8A42DA74574}"/>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24</a:t>
            </a:fld>
            <a:endParaRPr lang="en-US" dirty="0"/>
          </a:p>
        </p:txBody>
      </p:sp>
      <p:sp>
        <p:nvSpPr>
          <p:cNvPr id="11" name="Rectangle 10">
            <a:extLst>
              <a:ext uri="{FF2B5EF4-FFF2-40B4-BE49-F238E27FC236}">
                <a16:creationId xmlns:a16="http://schemas.microsoft.com/office/drawing/2014/main" id="{DA6B7475-2655-402C-8FAE-941457C9F8F6}"/>
              </a:ext>
            </a:extLst>
          </p:cNvPr>
          <p:cNvSpPr/>
          <p:nvPr/>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66CD8F7D-71D3-4BB8-A2C5-292A99A59E4C}"/>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ED414C-96E7-48C9-AF6F-BEEB4FB3BBEA}"/>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40DE5E-D7EF-47A2-A2C2-BDB45016452F}"/>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18" descr="A person posing for the camera&#10;&#10;Description automatically generated">
            <a:extLst>
              <a:ext uri="{FF2B5EF4-FFF2-40B4-BE49-F238E27FC236}">
                <a16:creationId xmlns:a16="http://schemas.microsoft.com/office/drawing/2014/main" id="{E1B43D35-DB94-4FE6-BA6F-19799EC8C873}"/>
              </a:ext>
            </a:extLst>
          </p:cNvPr>
          <p:cNvPicPr>
            <a:picLocks noChangeAspect="1"/>
          </p:cNvPicPr>
          <p:nvPr/>
        </p:nvPicPr>
        <p:blipFill rotWithShape="1">
          <a:blip r:embed="rId3"/>
          <a:srcRect l="40762" r="15676" b="15625"/>
          <a:stretch/>
        </p:blipFill>
        <p:spPr>
          <a:xfrm>
            <a:off x="4960488" y="-2"/>
            <a:ext cx="5311121" cy="6857998"/>
          </a:xfrm>
          <a:prstGeom prst="rect">
            <a:avLst/>
          </a:prstGeom>
        </p:spPr>
      </p:pic>
      <p:sp>
        <p:nvSpPr>
          <p:cNvPr id="14" name="Subtitle 2">
            <a:extLst>
              <a:ext uri="{FF2B5EF4-FFF2-40B4-BE49-F238E27FC236}">
                <a16:creationId xmlns:a16="http://schemas.microsoft.com/office/drawing/2014/main" id="{DC682C75-F58E-4ED6-B160-BB505C1C5EA4}"/>
              </a:ext>
            </a:extLst>
          </p:cNvPr>
          <p:cNvSpPr>
            <a:spLocks noGrp="1"/>
          </p:cNvSpPr>
          <p:nvPr>
            <p:ph type="subTitle" idx="1"/>
          </p:nvPr>
        </p:nvSpPr>
        <p:spPr>
          <a:xfrm>
            <a:off x="-9442" y="4524180"/>
            <a:ext cx="4960489" cy="601840"/>
          </a:xfrm>
        </p:spPr>
        <p:txBody>
          <a:bodyPr>
            <a:normAutofit/>
          </a:bodyPr>
          <a:lstStyle/>
          <a:p>
            <a:r>
              <a:rPr lang="en-US" sz="3000" b="1" dirty="0">
                <a:solidFill>
                  <a:schemeClr val="tx2"/>
                </a:solidFill>
              </a:rPr>
              <a:t>ERICA.HEIDEN@DOANE.EDU</a:t>
            </a:r>
          </a:p>
        </p:txBody>
      </p:sp>
    </p:spTree>
    <p:extLst>
      <p:ext uri="{BB962C8B-B14F-4D97-AF65-F5344CB8AC3E}">
        <p14:creationId xmlns:p14="http://schemas.microsoft.com/office/powerpoint/2010/main" val="8623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ADDITIONAL RESOURCES</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25</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FF79CA-0392-48FD-ABF5-C229B93A8381}"/>
              </a:ext>
            </a:extLst>
          </p:cNvPr>
          <p:cNvSpPr txBox="1"/>
          <p:nvPr/>
        </p:nvSpPr>
        <p:spPr>
          <a:xfrm>
            <a:off x="880448" y="1446554"/>
            <a:ext cx="11111821" cy="5016758"/>
          </a:xfrm>
          <a:prstGeom prst="rect">
            <a:avLst/>
          </a:prstGeom>
          <a:noFill/>
        </p:spPr>
        <p:txBody>
          <a:bodyPr wrap="square" rtlCol="0">
            <a:spAutoFit/>
          </a:bodyPr>
          <a:lstStyle/>
          <a:p>
            <a:pPr marL="4763" lvl="1" indent="-4763">
              <a:spcAft>
                <a:spcPts val="2400"/>
              </a:spcAft>
            </a:pPr>
            <a:r>
              <a:rPr lang="en-US" sz="2200" b="1" dirty="0">
                <a:solidFill>
                  <a:srgbClr val="614BB8"/>
                </a:solidFill>
              </a:rPr>
              <a:t>CORE VALUES ARTICLES</a:t>
            </a:r>
            <a:br>
              <a:rPr lang="en-US" sz="2200" b="1" dirty="0">
                <a:solidFill>
                  <a:srgbClr val="614BB8"/>
                </a:solidFill>
              </a:rPr>
            </a:br>
            <a:r>
              <a:rPr lang="en-US" sz="2200" b="1" i="1" dirty="0">
                <a:solidFill>
                  <a:srgbClr val="614BB8"/>
                </a:solidFill>
                <a:hlinkClick r:id="rId2">
                  <a:extLst>
                    <a:ext uri="{A12FA001-AC4F-418D-AE19-62706E023703}">
                      <ahyp:hlinkClr xmlns:ahyp="http://schemas.microsoft.com/office/drawing/2018/hyperlinkcolor" val="tx"/>
                    </a:ext>
                  </a:extLst>
                </a:hlinkClick>
              </a:rPr>
              <a:t>7 Steps to Discover Your Personal Core Values</a:t>
            </a:r>
            <a:r>
              <a:rPr lang="en-US" sz="2200" b="1" i="1" dirty="0">
                <a:solidFill>
                  <a:srgbClr val="614BB8"/>
                </a:solidFill>
              </a:rPr>
              <a:t> </a:t>
            </a:r>
            <a:r>
              <a:rPr lang="en-US" sz="2200" b="1" dirty="0">
                <a:solidFill>
                  <a:srgbClr val="614BB8"/>
                </a:solidFill>
              </a:rPr>
              <a:t>by Scott Jeffrey</a:t>
            </a:r>
            <a:br>
              <a:rPr lang="en-US" sz="2200" b="1" dirty="0">
                <a:solidFill>
                  <a:srgbClr val="614BB8"/>
                </a:solidFill>
              </a:rPr>
            </a:br>
            <a:r>
              <a:rPr lang="en-US" sz="2200" b="1" i="1" dirty="0">
                <a:solidFill>
                  <a:srgbClr val="614BB8"/>
                </a:solidFill>
                <a:hlinkClick r:id="rId3">
                  <a:extLst>
                    <a:ext uri="{A12FA001-AC4F-418D-AE19-62706E023703}">
                      <ahyp:hlinkClr xmlns:ahyp="http://schemas.microsoft.com/office/drawing/2018/hyperlinkcolor" val="tx"/>
                    </a:ext>
                  </a:extLst>
                </a:hlinkClick>
              </a:rPr>
              <a:t>How to Set Personal Goals for Work and Life That You’ll Actually Achieve</a:t>
            </a:r>
            <a:r>
              <a:rPr lang="en-US" sz="2200" b="1" i="1" dirty="0">
                <a:solidFill>
                  <a:srgbClr val="614BB8"/>
                </a:solidFill>
              </a:rPr>
              <a:t> by </a:t>
            </a:r>
            <a:r>
              <a:rPr lang="en-US" sz="2200" b="1" dirty="0">
                <a:solidFill>
                  <a:srgbClr val="614BB8"/>
                </a:solidFill>
              </a:rPr>
              <a:t>Heather </a:t>
            </a:r>
            <a:r>
              <a:rPr lang="en-US" sz="2200" b="1" dirty="0" err="1">
                <a:solidFill>
                  <a:srgbClr val="614BB8"/>
                </a:solidFill>
              </a:rPr>
              <a:t>Moulder</a:t>
            </a:r>
            <a:endParaRPr lang="en-US" sz="2200" b="1" dirty="0">
              <a:solidFill>
                <a:srgbClr val="614BB8"/>
              </a:solidFill>
            </a:endParaRPr>
          </a:p>
          <a:p>
            <a:pPr marL="4763" lvl="1" indent="-4763">
              <a:spcAft>
                <a:spcPts val="2400"/>
              </a:spcAft>
            </a:pPr>
            <a:r>
              <a:rPr lang="en-US" sz="2200" b="1" dirty="0">
                <a:solidFill>
                  <a:srgbClr val="614BB8"/>
                </a:solidFill>
              </a:rPr>
              <a:t>CORE VALUES BOOK</a:t>
            </a:r>
            <a:br>
              <a:rPr lang="en-US" sz="2200" b="1" dirty="0">
                <a:solidFill>
                  <a:srgbClr val="614BB8"/>
                </a:solidFill>
              </a:rPr>
            </a:br>
            <a:r>
              <a:rPr lang="en-US" sz="2200" b="1" i="1" dirty="0">
                <a:solidFill>
                  <a:srgbClr val="614BB8"/>
                </a:solidFill>
                <a:hlinkClick r:id="rId4">
                  <a:extLst>
                    <a:ext uri="{A12FA001-AC4F-418D-AE19-62706E023703}">
                      <ahyp:hlinkClr xmlns:ahyp="http://schemas.microsoft.com/office/drawing/2018/hyperlinkcolor" val="tx"/>
                    </a:ext>
                  </a:extLst>
                </a:hlinkClick>
              </a:rPr>
              <a:t>Discovering Your Authentic Core Values: A Step by Step Guide</a:t>
            </a:r>
            <a:r>
              <a:rPr lang="en-US" sz="2200" b="1" i="1" dirty="0">
                <a:solidFill>
                  <a:srgbClr val="614BB8"/>
                </a:solidFill>
              </a:rPr>
              <a:t> </a:t>
            </a:r>
            <a:r>
              <a:rPr lang="en-US" sz="2200" b="1" dirty="0">
                <a:solidFill>
                  <a:srgbClr val="614BB8"/>
                </a:solidFill>
              </a:rPr>
              <a:t>by Marc Alan </a:t>
            </a:r>
            <a:r>
              <a:rPr lang="en-US" sz="2200" b="1" dirty="0" err="1">
                <a:solidFill>
                  <a:srgbClr val="614BB8"/>
                </a:solidFill>
              </a:rPr>
              <a:t>Schelske</a:t>
            </a:r>
            <a:endParaRPr lang="en-US" sz="2200" b="1" dirty="0">
              <a:solidFill>
                <a:srgbClr val="614BB8"/>
              </a:solidFill>
            </a:endParaRPr>
          </a:p>
          <a:p>
            <a:pPr marL="4763" lvl="1" indent="-4763">
              <a:spcAft>
                <a:spcPts val="2400"/>
              </a:spcAft>
            </a:pPr>
            <a:r>
              <a:rPr lang="en-US" sz="2200" b="1" dirty="0">
                <a:solidFill>
                  <a:srgbClr val="614BB8"/>
                </a:solidFill>
              </a:rPr>
              <a:t>PERSONAL MISSION STATEMENT ARTICLES</a:t>
            </a:r>
            <a:br>
              <a:rPr lang="en-US" sz="2200" b="1" dirty="0">
                <a:solidFill>
                  <a:srgbClr val="614BB8"/>
                </a:solidFill>
              </a:rPr>
            </a:br>
            <a:r>
              <a:rPr lang="en-US" sz="2200" b="1" i="1" dirty="0">
                <a:solidFill>
                  <a:srgbClr val="614BB8"/>
                </a:solidFill>
                <a:hlinkClick r:id="rId5">
                  <a:extLst>
                    <a:ext uri="{A12FA001-AC4F-418D-AE19-62706E023703}">
                      <ahyp:hlinkClr xmlns:ahyp="http://schemas.microsoft.com/office/drawing/2018/hyperlinkcolor" val="tx"/>
                    </a:ext>
                  </a:extLst>
                </a:hlinkClick>
              </a:rPr>
              <a:t>Personal Mission Statement (30+ Examples &amp; Writing Guide)</a:t>
            </a:r>
            <a:r>
              <a:rPr lang="en-US" sz="2200" b="1" i="1" dirty="0">
                <a:solidFill>
                  <a:srgbClr val="614BB8"/>
                </a:solidFill>
              </a:rPr>
              <a:t> </a:t>
            </a:r>
            <a:r>
              <a:rPr lang="en-US" sz="2200" b="1" dirty="0">
                <a:solidFill>
                  <a:srgbClr val="614BB8"/>
                </a:solidFill>
              </a:rPr>
              <a:t>by Tom </a:t>
            </a:r>
            <a:r>
              <a:rPr lang="en-US" sz="2200" b="1" dirty="0" err="1">
                <a:solidFill>
                  <a:srgbClr val="614BB8"/>
                </a:solidFill>
              </a:rPr>
              <a:t>Gerencer</a:t>
            </a:r>
            <a:br>
              <a:rPr lang="en-US" sz="2200" b="1" dirty="0">
                <a:solidFill>
                  <a:srgbClr val="614BB8"/>
                </a:solidFill>
              </a:rPr>
            </a:br>
            <a:r>
              <a:rPr lang="en-US" sz="2200" b="1" i="1" u="sng" dirty="0">
                <a:solidFill>
                  <a:srgbClr val="614BB8"/>
                </a:solidFill>
                <a:hlinkClick r:id="rId6" tooltip="The Ultimate Guide to Writing Your Own Personal Mission Statement">
                  <a:extLst>
                    <a:ext uri="{A12FA001-AC4F-418D-AE19-62706E023703}">
                      <ahyp:hlinkClr xmlns:ahyp="http://schemas.microsoft.com/office/drawing/2018/hyperlinkcolor" val="tx"/>
                    </a:ext>
                  </a:extLst>
                </a:hlinkClick>
              </a:rPr>
              <a:t>The Ultimate Guide to Writing Your Own Personal Mission </a:t>
            </a:r>
            <a:r>
              <a:rPr lang="en-US" sz="2200" b="1" i="1" dirty="0">
                <a:solidFill>
                  <a:srgbClr val="614BB8"/>
                </a:solidFill>
                <a:hlinkClick r:id="rId6" tooltip="The Ultimate Guide to Writing Your Own Personal Mission Statement">
                  <a:extLst>
                    <a:ext uri="{A12FA001-AC4F-418D-AE19-62706E023703}">
                      <ahyp:hlinkClr xmlns:ahyp="http://schemas.microsoft.com/office/drawing/2018/hyperlinkcolor" val="tx"/>
                    </a:ext>
                  </a:extLst>
                </a:hlinkClick>
              </a:rPr>
              <a:t>Statement</a:t>
            </a:r>
            <a:r>
              <a:rPr lang="en-US" sz="2200" b="1" dirty="0">
                <a:solidFill>
                  <a:srgbClr val="614BB8"/>
                </a:solidFill>
              </a:rPr>
              <a:t> by Andy Andrews</a:t>
            </a:r>
            <a:br>
              <a:rPr lang="en-US" sz="2200" b="1" dirty="0">
                <a:solidFill>
                  <a:srgbClr val="614BB8"/>
                </a:solidFill>
              </a:rPr>
            </a:br>
            <a:r>
              <a:rPr lang="en-US" sz="2200" b="1" i="1" dirty="0">
                <a:solidFill>
                  <a:srgbClr val="614BB8"/>
                </a:solidFill>
                <a:hlinkClick r:id="rId7">
                  <a:extLst>
                    <a:ext uri="{A12FA001-AC4F-418D-AE19-62706E023703}">
                      <ahyp:hlinkClr xmlns:ahyp="http://schemas.microsoft.com/office/drawing/2018/hyperlinkcolor" val="tx"/>
                    </a:ext>
                  </a:extLst>
                </a:hlinkClick>
              </a:rPr>
              <a:t>Here's How to Write an Impressive Personal Mission Statement [Examples &amp; Template]</a:t>
            </a:r>
            <a:r>
              <a:rPr lang="en-US" sz="2200" b="1" dirty="0">
                <a:solidFill>
                  <a:srgbClr val="614BB8"/>
                </a:solidFill>
              </a:rPr>
              <a:t> </a:t>
            </a:r>
            <a:br>
              <a:rPr lang="en-US" sz="2200" b="1" dirty="0">
                <a:solidFill>
                  <a:srgbClr val="614BB8"/>
                </a:solidFill>
              </a:rPr>
            </a:br>
            <a:r>
              <a:rPr lang="en-US" sz="2200" b="1" dirty="0">
                <a:solidFill>
                  <a:srgbClr val="614BB8"/>
                </a:solidFill>
              </a:rPr>
              <a:t>by Caroline </a:t>
            </a:r>
            <a:r>
              <a:rPr lang="en-US" sz="2200" b="1" dirty="0" err="1">
                <a:solidFill>
                  <a:srgbClr val="614BB8"/>
                </a:solidFill>
              </a:rPr>
              <a:t>Forsey</a:t>
            </a:r>
            <a:endParaRPr lang="en-US" sz="2200" b="1" dirty="0">
              <a:solidFill>
                <a:srgbClr val="614BB8"/>
              </a:solidFill>
            </a:endParaRPr>
          </a:p>
          <a:p>
            <a:pPr marL="4763" lvl="1" indent="-4763">
              <a:spcAft>
                <a:spcPts val="2400"/>
              </a:spcAft>
            </a:pPr>
            <a:br>
              <a:rPr lang="en-US" sz="2200" b="1" dirty="0">
                <a:solidFill>
                  <a:srgbClr val="614BB8"/>
                </a:solidFill>
              </a:rPr>
            </a:br>
            <a:endParaRPr lang="en-US" dirty="0"/>
          </a:p>
        </p:txBody>
      </p:sp>
    </p:spTree>
    <p:extLst>
      <p:ext uri="{BB962C8B-B14F-4D97-AF65-F5344CB8AC3E}">
        <p14:creationId xmlns:p14="http://schemas.microsoft.com/office/powerpoint/2010/main" val="35154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ADDITIONAL RESOURCES</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26</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FF79CA-0392-48FD-ABF5-C229B93A8381}"/>
              </a:ext>
            </a:extLst>
          </p:cNvPr>
          <p:cNvSpPr txBox="1"/>
          <p:nvPr/>
        </p:nvSpPr>
        <p:spPr>
          <a:xfrm>
            <a:off x="880448" y="1446554"/>
            <a:ext cx="11111821" cy="4170372"/>
          </a:xfrm>
          <a:prstGeom prst="rect">
            <a:avLst/>
          </a:prstGeom>
          <a:noFill/>
        </p:spPr>
        <p:txBody>
          <a:bodyPr wrap="square" rtlCol="0">
            <a:spAutoFit/>
          </a:bodyPr>
          <a:lstStyle/>
          <a:p>
            <a:pPr marL="4763" lvl="1" indent="-4763">
              <a:spcAft>
                <a:spcPts val="1800"/>
              </a:spcAft>
            </a:pPr>
            <a:r>
              <a:rPr lang="en-US" sz="2200" b="1" dirty="0">
                <a:solidFill>
                  <a:srgbClr val="614BB8"/>
                </a:solidFill>
              </a:rPr>
              <a:t>ONLINE ASSESSMENTS</a:t>
            </a:r>
            <a:br>
              <a:rPr lang="en-US" sz="2200" b="1" dirty="0">
                <a:solidFill>
                  <a:srgbClr val="614BB8"/>
                </a:solidFill>
              </a:rPr>
            </a:br>
            <a:r>
              <a:rPr lang="en-US" sz="2200" b="1" dirty="0">
                <a:solidFill>
                  <a:srgbClr val="614BB8"/>
                </a:solidFill>
                <a:hlinkClick r:id="rId2">
                  <a:extLst>
                    <a:ext uri="{A12FA001-AC4F-418D-AE19-62706E023703}">
                      <ahyp:hlinkClr xmlns:ahyp="http://schemas.microsoft.com/office/drawing/2018/hyperlinkcolor" val="tx"/>
                    </a:ext>
                  </a:extLst>
                </a:hlinkClick>
              </a:rPr>
              <a:t>http://findyourvalues.com/</a:t>
            </a:r>
            <a:r>
              <a:rPr lang="en-US" sz="2200" b="1" dirty="0">
                <a:solidFill>
                  <a:srgbClr val="614BB8"/>
                </a:solidFill>
              </a:rPr>
              <a:t> (Free)</a:t>
            </a:r>
            <a:br>
              <a:rPr lang="en-US" sz="2200" b="1" dirty="0">
                <a:solidFill>
                  <a:srgbClr val="614BB8"/>
                </a:solidFill>
              </a:rPr>
            </a:br>
            <a:r>
              <a:rPr lang="en-US" sz="2200" b="1" dirty="0">
                <a:solidFill>
                  <a:srgbClr val="614BB8"/>
                </a:solidFill>
                <a:hlinkClick r:id="rId3">
                  <a:extLst>
                    <a:ext uri="{A12FA001-AC4F-418D-AE19-62706E023703}">
                      <ahyp:hlinkClr xmlns:ahyp="http://schemas.microsoft.com/office/drawing/2018/hyperlinkcolor" val="tx"/>
                    </a:ext>
                  </a:extLst>
                </a:hlinkClick>
              </a:rPr>
              <a:t>https://www.valuescentre.com/tools-assessments/pva/</a:t>
            </a:r>
            <a:r>
              <a:rPr lang="en-US" sz="2200" b="1" dirty="0">
                <a:solidFill>
                  <a:srgbClr val="614BB8"/>
                </a:solidFill>
              </a:rPr>
              <a:t> (Free)</a:t>
            </a:r>
            <a:br>
              <a:rPr lang="en-US" sz="2200" b="1" dirty="0">
                <a:solidFill>
                  <a:srgbClr val="614BB8"/>
                </a:solidFill>
              </a:rPr>
            </a:br>
            <a:r>
              <a:rPr lang="en-US" sz="2200" b="1" dirty="0">
                <a:solidFill>
                  <a:srgbClr val="614BB8"/>
                </a:solidFill>
                <a:hlinkClick r:id="rId4">
                  <a:extLst>
                    <a:ext uri="{A12FA001-AC4F-418D-AE19-62706E023703}">
                      <ahyp:hlinkClr xmlns:ahyp="http://schemas.microsoft.com/office/drawing/2018/hyperlinkcolor" val="tx"/>
                    </a:ext>
                  </a:extLst>
                </a:hlinkClick>
              </a:rPr>
              <a:t>https://www.psychologytoday.com/us/tests/personality/values-profile</a:t>
            </a:r>
            <a:r>
              <a:rPr lang="en-US" sz="2200" b="1" dirty="0">
                <a:solidFill>
                  <a:srgbClr val="614BB8"/>
                </a:solidFill>
              </a:rPr>
              <a:t> (Free snapshot; Full report $7)</a:t>
            </a:r>
          </a:p>
          <a:p>
            <a:pPr marL="4763" lvl="1" indent="-4763">
              <a:spcAft>
                <a:spcPts val="1800"/>
              </a:spcAft>
            </a:pPr>
            <a:r>
              <a:rPr lang="en-US" sz="2200" b="1" dirty="0">
                <a:solidFill>
                  <a:srgbClr val="614BB8"/>
                </a:solidFill>
              </a:rPr>
              <a:t>WORKBOOKS</a:t>
            </a:r>
            <a:br>
              <a:rPr lang="en-US" sz="2200" b="1" dirty="0">
                <a:solidFill>
                  <a:srgbClr val="614BB8"/>
                </a:solidFill>
              </a:rPr>
            </a:br>
            <a:r>
              <a:rPr lang="en-US" sz="2200" b="1" i="1" dirty="0">
                <a:solidFill>
                  <a:srgbClr val="614BB8"/>
                </a:solidFill>
                <a:hlinkClick r:id="rId5">
                  <a:extLst>
                    <a:ext uri="{A12FA001-AC4F-418D-AE19-62706E023703}">
                      <ahyp:hlinkClr xmlns:ahyp="http://schemas.microsoft.com/office/drawing/2018/hyperlinkcolor" val="tx"/>
                    </a:ext>
                  </a:extLst>
                </a:hlinkClick>
              </a:rPr>
              <a:t>Inner Compass Values Assessment</a:t>
            </a:r>
            <a:r>
              <a:rPr lang="en-US" sz="2200" b="1" i="1" dirty="0">
                <a:solidFill>
                  <a:srgbClr val="614BB8"/>
                </a:solidFill>
              </a:rPr>
              <a:t> </a:t>
            </a:r>
            <a:r>
              <a:rPr lang="en-US" sz="2200" b="1" dirty="0">
                <a:solidFill>
                  <a:srgbClr val="614BB8"/>
                </a:solidFill>
              </a:rPr>
              <a:t>by Heather </a:t>
            </a:r>
            <a:r>
              <a:rPr lang="en-US" sz="2200" b="1" dirty="0" err="1">
                <a:solidFill>
                  <a:srgbClr val="614BB8"/>
                </a:solidFill>
              </a:rPr>
              <a:t>Moulder</a:t>
            </a:r>
            <a:r>
              <a:rPr lang="en-US" sz="2200" b="1" dirty="0">
                <a:solidFill>
                  <a:srgbClr val="614BB8"/>
                </a:solidFill>
              </a:rPr>
              <a:t> (Free)</a:t>
            </a:r>
            <a:br>
              <a:rPr lang="en-US" sz="2200" b="1" dirty="0">
                <a:solidFill>
                  <a:srgbClr val="614BB8"/>
                </a:solidFill>
              </a:rPr>
            </a:br>
            <a:r>
              <a:rPr lang="en-US" sz="2200" b="1" i="1" dirty="0">
                <a:solidFill>
                  <a:srgbClr val="614BB8"/>
                </a:solidFill>
                <a:hlinkClick r:id="rId6">
                  <a:extLst>
                    <a:ext uri="{A12FA001-AC4F-418D-AE19-62706E023703}">
                      <ahyp:hlinkClr xmlns:ahyp="http://schemas.microsoft.com/office/drawing/2018/hyperlinkcolor" val="tx"/>
                    </a:ext>
                  </a:extLst>
                </a:hlinkClick>
              </a:rPr>
              <a:t>Practical Exercises to Work Out Your Values</a:t>
            </a:r>
            <a:r>
              <a:rPr lang="en-US" sz="2200" b="1" i="1" dirty="0">
                <a:solidFill>
                  <a:srgbClr val="614BB8"/>
                </a:solidFill>
              </a:rPr>
              <a:t> </a:t>
            </a:r>
            <a:r>
              <a:rPr lang="en-US" sz="2200" b="1" dirty="0">
                <a:solidFill>
                  <a:srgbClr val="614BB8"/>
                </a:solidFill>
              </a:rPr>
              <a:t>by Holly Hartley ($7)</a:t>
            </a:r>
            <a:br>
              <a:rPr lang="en-US" sz="2200" b="1" dirty="0">
                <a:solidFill>
                  <a:srgbClr val="614BB8"/>
                </a:solidFill>
              </a:rPr>
            </a:br>
            <a:r>
              <a:rPr lang="en-US" sz="2200" b="1" i="1" dirty="0">
                <a:solidFill>
                  <a:srgbClr val="614BB8"/>
                </a:solidFill>
                <a:hlinkClick r:id="rId7">
                  <a:extLst>
                    <a:ext uri="{A12FA001-AC4F-418D-AE19-62706E023703}">
                      <ahyp:hlinkClr xmlns:ahyp="http://schemas.microsoft.com/office/drawing/2018/hyperlinkcolor" val="tx"/>
                    </a:ext>
                  </a:extLst>
                </a:hlinkClick>
              </a:rPr>
              <a:t>Core Values Workbook</a:t>
            </a:r>
            <a:r>
              <a:rPr lang="en-US" sz="2200" b="1" i="1" dirty="0">
                <a:solidFill>
                  <a:srgbClr val="614BB8"/>
                </a:solidFill>
              </a:rPr>
              <a:t> </a:t>
            </a:r>
            <a:r>
              <a:rPr lang="en-US" sz="2200" b="1" dirty="0">
                <a:solidFill>
                  <a:srgbClr val="614BB8"/>
                </a:solidFill>
              </a:rPr>
              <a:t>by Dawn Barclay (£5)</a:t>
            </a:r>
            <a:br>
              <a:rPr lang="en-US" sz="2200" b="1" dirty="0">
                <a:solidFill>
                  <a:srgbClr val="614BB8"/>
                </a:solidFill>
              </a:rPr>
            </a:br>
            <a:br>
              <a:rPr lang="en-US" sz="2200" b="1" dirty="0">
                <a:solidFill>
                  <a:srgbClr val="614BB8"/>
                </a:solidFill>
              </a:rPr>
            </a:br>
            <a:endParaRPr lang="en-US" sz="2200" dirty="0">
              <a:solidFill>
                <a:srgbClr val="614BB8"/>
              </a:solidFill>
            </a:endParaRPr>
          </a:p>
        </p:txBody>
      </p:sp>
    </p:spTree>
    <p:extLst>
      <p:ext uri="{BB962C8B-B14F-4D97-AF65-F5344CB8AC3E}">
        <p14:creationId xmlns:p14="http://schemas.microsoft.com/office/powerpoint/2010/main" val="40885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ADDITIONAL RESOURCES</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27</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FF79CA-0392-48FD-ABF5-C229B93A8381}"/>
              </a:ext>
            </a:extLst>
          </p:cNvPr>
          <p:cNvSpPr txBox="1"/>
          <p:nvPr/>
        </p:nvSpPr>
        <p:spPr>
          <a:xfrm>
            <a:off x="880448" y="1387464"/>
            <a:ext cx="6626481" cy="4403000"/>
          </a:xfrm>
          <a:prstGeom prst="rect">
            <a:avLst/>
          </a:prstGeom>
          <a:noFill/>
        </p:spPr>
        <p:txBody>
          <a:bodyPr wrap="square" rtlCol="0">
            <a:spAutoFit/>
          </a:bodyPr>
          <a:lstStyle/>
          <a:p>
            <a:pPr marL="0" lvl="1">
              <a:spcAft>
                <a:spcPts val="800"/>
              </a:spcAft>
            </a:pPr>
            <a:r>
              <a:rPr lang="en-US" sz="2200" b="1" dirty="0">
                <a:solidFill>
                  <a:srgbClr val="5E4BB8"/>
                </a:solidFill>
              </a:rPr>
              <a:t>CUSTOMIZABLE DESKTOP WALLPAPERS FROM CANVA</a:t>
            </a:r>
          </a:p>
          <a:p>
            <a:pPr marL="401638" lvl="0" indent="-230188">
              <a:lnSpc>
                <a:spcPct val="103000"/>
              </a:lnSpc>
              <a:buFont typeface="Arial" panose="020B0604020202020204" pitchFamily="34" charset="0"/>
              <a:buChar char="•"/>
            </a:pPr>
            <a:r>
              <a:rPr lang="en-US" sz="1600" b="1" dirty="0">
                <a:solidFill>
                  <a:srgbClr val="5E4BB8"/>
                </a:solidFill>
                <a:hlinkClick r:id="rId2">
                  <a:extLst>
                    <a:ext uri="{A12FA001-AC4F-418D-AE19-62706E023703}">
                      <ahyp:hlinkClr xmlns:ahyp="http://schemas.microsoft.com/office/drawing/2018/hyperlinkcolor" val="tx"/>
                    </a:ext>
                  </a:extLst>
                </a:hlinkClick>
              </a:rPr>
              <a:t>Green Abstract Paint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3">
                  <a:extLst>
                    <a:ext uri="{A12FA001-AC4F-418D-AE19-62706E023703}">
                      <ahyp:hlinkClr xmlns:ahyp="http://schemas.microsoft.com/office/drawing/2018/hyperlinkcolor" val="tx"/>
                    </a:ext>
                  </a:extLst>
                </a:hlinkClick>
              </a:rPr>
              <a:t>Pink Watercolor Flower Border Cream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4">
                  <a:extLst>
                    <a:ext uri="{A12FA001-AC4F-418D-AE19-62706E023703}">
                      <ahyp:hlinkClr xmlns:ahyp="http://schemas.microsoft.com/office/drawing/2018/hyperlinkcolor" val="tx"/>
                    </a:ext>
                  </a:extLst>
                </a:hlinkClick>
              </a:rPr>
              <a:t>Yellow Festive Flat Illustration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5">
                  <a:extLst>
                    <a:ext uri="{A12FA001-AC4F-418D-AE19-62706E023703}">
                      <ahyp:hlinkClr xmlns:ahyp="http://schemas.microsoft.com/office/drawing/2018/hyperlinkcolor" val="tx"/>
                    </a:ext>
                  </a:extLst>
                </a:hlinkClick>
              </a:rPr>
              <a:t>Pink Sunset Motivational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6">
                  <a:extLst>
                    <a:ext uri="{A12FA001-AC4F-418D-AE19-62706E023703}">
                      <ahyp:hlinkClr xmlns:ahyp="http://schemas.microsoft.com/office/drawing/2018/hyperlinkcolor" val="tx"/>
                    </a:ext>
                  </a:extLst>
                </a:hlinkClick>
              </a:rPr>
              <a:t>Geometric Triangles Motivational Quote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7">
                  <a:extLst>
                    <a:ext uri="{A12FA001-AC4F-418D-AE19-62706E023703}">
                      <ahyp:hlinkClr xmlns:ahyp="http://schemas.microsoft.com/office/drawing/2018/hyperlinkcolor" val="tx"/>
                    </a:ext>
                  </a:extLst>
                </a:hlinkClick>
              </a:rPr>
              <a:t>Wave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8">
                  <a:extLst>
                    <a:ext uri="{A12FA001-AC4F-418D-AE19-62706E023703}">
                      <ahyp:hlinkClr xmlns:ahyp="http://schemas.microsoft.com/office/drawing/2018/hyperlinkcolor" val="tx"/>
                    </a:ext>
                  </a:extLst>
                </a:hlinkClick>
              </a:rPr>
              <a:t>Magenta Watercolor Spring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9">
                  <a:extLst>
                    <a:ext uri="{A12FA001-AC4F-418D-AE19-62706E023703}">
                      <ahyp:hlinkClr xmlns:ahyp="http://schemas.microsoft.com/office/drawing/2018/hyperlinkcolor" val="tx"/>
                    </a:ext>
                  </a:extLst>
                </a:hlinkClick>
              </a:rPr>
              <a:t>Pink Painted Floral Illustrations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10">
                  <a:extLst>
                    <a:ext uri="{A12FA001-AC4F-418D-AE19-62706E023703}">
                      <ahyp:hlinkClr xmlns:ahyp="http://schemas.microsoft.com/office/drawing/2018/hyperlinkcolor" val="tx"/>
                    </a:ext>
                  </a:extLst>
                </a:hlinkClick>
              </a:rPr>
              <a:t>Yellow, Pink and Blue Outro Collection</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11">
                  <a:extLst>
                    <a:ext uri="{A12FA001-AC4F-418D-AE19-62706E023703}">
                      <ahyp:hlinkClr xmlns:ahyp="http://schemas.microsoft.com/office/drawing/2018/hyperlinkcolor" val="tx"/>
                    </a:ext>
                  </a:extLst>
                </a:hlinkClick>
              </a:rPr>
              <a:t>Pink, Blue, and Yellow Playful Zine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12">
                  <a:extLst>
                    <a:ext uri="{A12FA001-AC4F-418D-AE19-62706E023703}">
                      <ahyp:hlinkClr xmlns:ahyp="http://schemas.microsoft.com/office/drawing/2018/hyperlinkcolor" val="tx"/>
                    </a:ext>
                  </a:extLst>
                </a:hlinkClick>
              </a:rPr>
              <a:t>Orange Red Watercolor Flowers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13">
                  <a:extLst>
                    <a:ext uri="{A12FA001-AC4F-418D-AE19-62706E023703}">
                      <ahyp:hlinkClr xmlns:ahyp="http://schemas.microsoft.com/office/drawing/2018/hyperlinkcolor" val="tx"/>
                    </a:ext>
                  </a:extLst>
                </a:hlinkClick>
              </a:rPr>
              <a:t>Tropical Teal and Pink Photo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14">
                  <a:extLst>
                    <a:ext uri="{A12FA001-AC4F-418D-AE19-62706E023703}">
                      <ahyp:hlinkClr xmlns:ahyp="http://schemas.microsoft.com/office/drawing/2018/hyperlinkcolor" val="tx"/>
                    </a:ext>
                  </a:extLst>
                </a:hlinkClick>
              </a:rPr>
              <a:t>Pink and Blue Marble Motivational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a:solidFill>
                  <a:srgbClr val="5E4BB8"/>
                </a:solidFill>
                <a:hlinkClick r:id="rId15">
                  <a:extLst>
                    <a:ext uri="{A12FA001-AC4F-418D-AE19-62706E023703}">
                      <ahyp:hlinkClr xmlns:ahyp="http://schemas.microsoft.com/office/drawing/2018/hyperlinkcolor" val="tx"/>
                    </a:ext>
                  </a:extLst>
                </a:hlinkClick>
              </a:rPr>
              <a:t>Gold Festive Desktop Wallpaper</a:t>
            </a:r>
            <a:endParaRPr lang="en-US" sz="1600" b="1" dirty="0">
              <a:solidFill>
                <a:srgbClr val="5E4BB8"/>
              </a:solidFill>
            </a:endParaRPr>
          </a:p>
          <a:p>
            <a:pPr marL="401638" lvl="0" indent="-230188">
              <a:lnSpc>
                <a:spcPct val="103000"/>
              </a:lnSpc>
              <a:buFont typeface="Arial" panose="020B0604020202020204" pitchFamily="34" charset="0"/>
              <a:buChar char="•"/>
            </a:pPr>
            <a:r>
              <a:rPr lang="en-US" sz="1600" b="1" dirty="0" err="1">
                <a:solidFill>
                  <a:srgbClr val="5E4BB8"/>
                </a:solidFill>
                <a:hlinkClick r:id="rId16">
                  <a:extLst>
                    <a:ext uri="{A12FA001-AC4F-418D-AE19-62706E023703}">
                      <ahyp:hlinkClr xmlns:ahyp="http://schemas.microsoft.com/office/drawing/2018/hyperlinkcolor" val="tx"/>
                    </a:ext>
                  </a:extLst>
                </a:hlinkClick>
              </a:rPr>
              <a:t>Colourful</a:t>
            </a:r>
            <a:r>
              <a:rPr lang="en-US" sz="1600" b="1" dirty="0">
                <a:solidFill>
                  <a:srgbClr val="5E4BB8"/>
                </a:solidFill>
                <a:hlinkClick r:id="rId16">
                  <a:extLst>
                    <a:ext uri="{A12FA001-AC4F-418D-AE19-62706E023703}">
                      <ahyp:hlinkClr xmlns:ahyp="http://schemas.microsoft.com/office/drawing/2018/hyperlinkcolor" val="tx"/>
                    </a:ext>
                  </a:extLst>
                </a:hlinkClick>
              </a:rPr>
              <a:t> Geometric Creative Desktop Wallpaper</a:t>
            </a:r>
            <a:endParaRPr lang="en-US" sz="1600" b="1" dirty="0">
              <a:solidFill>
                <a:srgbClr val="5E4BB8"/>
              </a:solidFill>
            </a:endParaRPr>
          </a:p>
        </p:txBody>
      </p:sp>
    </p:spTree>
    <p:extLst>
      <p:ext uri="{BB962C8B-B14F-4D97-AF65-F5344CB8AC3E}">
        <p14:creationId xmlns:p14="http://schemas.microsoft.com/office/powerpoint/2010/main" val="3090884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ASKING OTHERS FOR FEEDBACK</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28</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CA982F0-9386-45E2-82CB-9B6B5E3E40F8}"/>
              </a:ext>
            </a:extLst>
          </p:cNvPr>
          <p:cNvSpPr txBox="1"/>
          <p:nvPr/>
        </p:nvSpPr>
        <p:spPr>
          <a:xfrm>
            <a:off x="880448" y="1204728"/>
            <a:ext cx="10514383" cy="4478149"/>
          </a:xfrm>
          <a:prstGeom prst="rect">
            <a:avLst/>
          </a:prstGeom>
          <a:noFill/>
        </p:spPr>
        <p:txBody>
          <a:bodyPr wrap="square" rtlCol="0">
            <a:spAutoFit/>
          </a:bodyPr>
          <a:lstStyle/>
          <a:p>
            <a:pPr>
              <a:spcAft>
                <a:spcPts val="850"/>
              </a:spcAft>
            </a:pPr>
            <a:r>
              <a:rPr lang="en-US" sz="1500" b="1" dirty="0"/>
              <a:t>Example Letter:</a:t>
            </a:r>
            <a:br>
              <a:rPr lang="en-US" sz="1500" b="1" dirty="0"/>
            </a:br>
            <a:r>
              <a:rPr lang="en-US" sz="1500" dirty="0"/>
              <a:t>I’m sending this note to a select few of my close friends and family members because I really value our relationship and your insight.</a:t>
            </a:r>
          </a:p>
          <a:p>
            <a:pPr>
              <a:spcAft>
                <a:spcPts val="850"/>
              </a:spcAft>
            </a:pPr>
            <a:r>
              <a:rPr lang="en-US" sz="1500" dirty="0"/>
              <a:t>I’m in the process of identifying my core values as part of my personal growth, and I’d like your help. You see me from outside my head, which means you see me in ways that I don’t get to see myself. If you’re willing to give me some honest feedback on how you experience me that would be a tremendous gift.</a:t>
            </a:r>
          </a:p>
          <a:p>
            <a:pPr>
              <a:spcAft>
                <a:spcPts val="850"/>
              </a:spcAft>
            </a:pPr>
            <a:r>
              <a:rPr lang="en-US" sz="1500" dirty="0"/>
              <a:t>I’d like for you to email me a list of things you think motivate me, maybe 3-5 items. These can be positive or negative. They just need to be things that you believe motivate my choices and reactions. And please, tell me the truth.</a:t>
            </a:r>
          </a:p>
          <a:p>
            <a:pPr>
              <a:spcAft>
                <a:spcPts val="850"/>
              </a:spcAft>
            </a:pPr>
            <a:r>
              <a:rPr lang="en-US" sz="1500" dirty="0"/>
              <a:t>For example, do you think I’m motivated by family or security or financial gain? What factors have you seen guide me in my relationships or other important choices?</a:t>
            </a:r>
          </a:p>
          <a:p>
            <a:pPr>
              <a:spcAft>
                <a:spcPts val="850"/>
              </a:spcAft>
            </a:pPr>
            <a:r>
              <a:rPr lang="en-US" sz="1500" dirty="0"/>
              <a:t>For each one, it would be helpful if you’d give me a key word or phrase for the motivation (like family or loyalty or “being right”) and then write a few sentences explaining an example you’ve seen with me.</a:t>
            </a:r>
          </a:p>
          <a:p>
            <a:pPr>
              <a:spcAft>
                <a:spcPts val="850"/>
              </a:spcAft>
            </a:pPr>
            <a:r>
              <a:rPr lang="en-US" sz="1500" dirty="0"/>
              <a:t>I promise to simply listen to your feedback without defensiveness. I may contact you with some clarifying questions, but I won’t question your experiences or get defensive. I truly want to know the unvarnished truth about how you experience me. If you’re willing to support me in this way, it would be really helpful to get your thoughts back by [provide a deadline].</a:t>
            </a:r>
          </a:p>
          <a:p>
            <a:pPr>
              <a:spcAft>
                <a:spcPts val="850"/>
              </a:spcAft>
            </a:pPr>
            <a:r>
              <a:rPr lang="en-US" sz="1500" dirty="0"/>
              <a:t>And if this feels uncomfortable or you don’t have time to do it or really any reason at all, please don’t feel burdened by my request. If you have any questions, please call or email. I’d love to talk about it.</a:t>
            </a:r>
          </a:p>
        </p:txBody>
      </p:sp>
      <p:sp>
        <p:nvSpPr>
          <p:cNvPr id="15" name="Rectangle 14">
            <a:extLst>
              <a:ext uri="{FF2B5EF4-FFF2-40B4-BE49-F238E27FC236}">
                <a16:creationId xmlns:a16="http://schemas.microsoft.com/office/drawing/2014/main" id="{42B97DB6-13E7-4239-BC1D-0E224BD08C73}"/>
              </a:ext>
            </a:extLst>
          </p:cNvPr>
          <p:cNvSpPr/>
          <p:nvPr/>
        </p:nvSpPr>
        <p:spPr>
          <a:xfrm>
            <a:off x="880448" y="6279851"/>
            <a:ext cx="4833643" cy="507831"/>
          </a:xfrm>
          <a:prstGeom prst="rect">
            <a:avLst/>
          </a:prstGeom>
        </p:spPr>
        <p:txBody>
          <a:bodyPr wrap="square">
            <a:spAutoFit/>
          </a:bodyPr>
          <a:lstStyle/>
          <a:p>
            <a:r>
              <a:rPr lang="en-US" sz="1350" b="1" i="1" dirty="0">
                <a:solidFill>
                  <a:schemeClr val="tx2"/>
                </a:solidFill>
              </a:rPr>
              <a:t>Letter provided by Marc Alan </a:t>
            </a:r>
            <a:r>
              <a:rPr lang="en-US" sz="1350" b="1" i="1" dirty="0" err="1">
                <a:solidFill>
                  <a:schemeClr val="tx2"/>
                </a:solidFill>
              </a:rPr>
              <a:t>Schelske</a:t>
            </a:r>
            <a:r>
              <a:rPr lang="en-US" sz="1350" b="1" i="1" dirty="0">
                <a:solidFill>
                  <a:schemeClr val="tx2"/>
                </a:solidFill>
              </a:rPr>
              <a:t>, author of </a:t>
            </a:r>
            <a:br>
              <a:rPr lang="en-US" sz="1350" b="1" i="1" dirty="0">
                <a:solidFill>
                  <a:schemeClr val="tx2"/>
                </a:solidFill>
              </a:rPr>
            </a:br>
            <a:r>
              <a:rPr lang="en-US" sz="1350" b="1" i="1" dirty="0">
                <a:solidFill>
                  <a:schemeClr val="tx2"/>
                </a:solidFill>
              </a:rPr>
              <a:t>Discovering Your Authentic Core Values: A Step by Step Guide</a:t>
            </a:r>
            <a:endParaRPr lang="en-US" sz="1350" i="1" dirty="0"/>
          </a:p>
        </p:txBody>
      </p:sp>
    </p:spTree>
    <p:extLst>
      <p:ext uri="{BB962C8B-B14F-4D97-AF65-F5344CB8AC3E}">
        <p14:creationId xmlns:p14="http://schemas.microsoft.com/office/powerpoint/2010/main" val="309650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A559302-5680-4322-A76A-77B65BCE34DD}"/>
              </a:ext>
            </a:extLst>
          </p:cNvPr>
          <p:cNvSpPr>
            <a:spLocks noGrp="1"/>
          </p:cNvSpPr>
          <p:nvPr>
            <p:ph type="title"/>
          </p:nvPr>
        </p:nvSpPr>
        <p:spPr/>
        <p:txBody>
          <a:bodyPr/>
          <a:lstStyle/>
          <a:p>
            <a:r>
              <a:rPr lang="en-US" dirty="0"/>
              <a:t>WHAT’S AHEAD</a:t>
            </a:r>
          </a:p>
        </p:txBody>
      </p:sp>
      <p:sp>
        <p:nvSpPr>
          <p:cNvPr id="5" name="Slide Number Placeholder 4">
            <a:extLst>
              <a:ext uri="{FF2B5EF4-FFF2-40B4-BE49-F238E27FC236}">
                <a16:creationId xmlns:a16="http://schemas.microsoft.com/office/drawing/2014/main" id="{7280DADB-49E0-4F18-B2A0-DFFCB64B0E3A}"/>
              </a:ext>
            </a:extLst>
          </p:cNvPr>
          <p:cNvSpPr>
            <a:spLocks noGrp="1"/>
          </p:cNvSpPr>
          <p:nvPr>
            <p:ph type="sldNum" sz="quarter" idx="12"/>
          </p:nvPr>
        </p:nvSpPr>
        <p:spPr/>
        <p:txBody>
          <a:bodyPr/>
          <a:lstStyle/>
          <a:p>
            <a:fld id="{95CBEC59-7FF9-4688-98DF-89832A0C9025}" type="slidenum">
              <a:rPr lang="en-US" smtClean="0"/>
              <a:t>3</a:t>
            </a:fld>
            <a:endParaRPr lang="en-US" dirty="0"/>
          </a:p>
        </p:txBody>
      </p:sp>
      <p:sp>
        <p:nvSpPr>
          <p:cNvPr id="14" name="Subtitle 13">
            <a:extLst>
              <a:ext uri="{FF2B5EF4-FFF2-40B4-BE49-F238E27FC236}">
                <a16:creationId xmlns:a16="http://schemas.microsoft.com/office/drawing/2014/main" id="{626283F5-2A0D-4106-A4F6-FD3B0DE94779}"/>
              </a:ext>
            </a:extLst>
          </p:cNvPr>
          <p:cNvSpPr>
            <a:spLocks noGrp="1"/>
          </p:cNvSpPr>
          <p:nvPr>
            <p:ph type="subTitle" idx="13"/>
          </p:nvPr>
        </p:nvSpPr>
        <p:spPr>
          <a:xfrm>
            <a:off x="1036531" y="2417053"/>
            <a:ext cx="4742946" cy="3563169"/>
          </a:xfrm>
        </p:spPr>
        <p:txBody>
          <a:bodyPr>
            <a:normAutofit/>
          </a:bodyPr>
          <a:lstStyle/>
          <a:p>
            <a:pPr>
              <a:lnSpc>
                <a:spcPct val="105000"/>
              </a:lnSpc>
              <a:spcBef>
                <a:spcPts val="0"/>
              </a:spcBef>
              <a:spcAft>
                <a:spcPts val="1800"/>
              </a:spcAft>
            </a:pPr>
            <a:r>
              <a:rPr lang="en-US" dirty="0"/>
              <a:t>Identifying your core values</a:t>
            </a:r>
          </a:p>
          <a:p>
            <a:pPr>
              <a:lnSpc>
                <a:spcPct val="105000"/>
              </a:lnSpc>
              <a:spcBef>
                <a:spcPts val="0"/>
              </a:spcBef>
              <a:spcAft>
                <a:spcPts val="1800"/>
              </a:spcAft>
            </a:pPr>
            <a:r>
              <a:rPr lang="en-US" dirty="0"/>
              <a:t>Cultivating a deeper understanding of your core values</a:t>
            </a:r>
          </a:p>
          <a:p>
            <a:pPr>
              <a:lnSpc>
                <a:spcPct val="105000"/>
              </a:lnSpc>
              <a:spcBef>
                <a:spcPts val="0"/>
              </a:spcBef>
              <a:spcAft>
                <a:spcPts val="1800"/>
              </a:spcAft>
            </a:pPr>
            <a:r>
              <a:rPr lang="en-US" dirty="0"/>
              <a:t>Assessing how you’re currently living your values</a:t>
            </a:r>
          </a:p>
          <a:p>
            <a:pPr>
              <a:lnSpc>
                <a:spcPct val="105000"/>
              </a:lnSpc>
              <a:spcBef>
                <a:spcPts val="0"/>
              </a:spcBef>
              <a:spcAft>
                <a:spcPts val="1800"/>
              </a:spcAft>
            </a:pPr>
            <a:r>
              <a:rPr lang="en-US" dirty="0"/>
              <a:t>Using your values to push you forward</a:t>
            </a:r>
          </a:p>
        </p:txBody>
      </p:sp>
    </p:spTree>
    <p:extLst>
      <p:ext uri="{BB962C8B-B14F-4D97-AF65-F5344CB8AC3E}">
        <p14:creationId xmlns:p14="http://schemas.microsoft.com/office/powerpoint/2010/main" val="423391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DFB219-B60F-456E-A8E2-7450142CF18F}"/>
              </a:ext>
            </a:extLst>
          </p:cNvPr>
          <p:cNvGraphicFramePr>
            <a:graphicFrameLocks noGrp="1"/>
          </p:cNvGraphicFramePr>
          <p:nvPr>
            <p:extLst>
              <p:ext uri="{D42A27DB-BD31-4B8C-83A1-F6EECF244321}">
                <p14:modId xmlns:p14="http://schemas.microsoft.com/office/powerpoint/2010/main" val="1816360501"/>
              </p:ext>
            </p:extLst>
          </p:nvPr>
        </p:nvGraphicFramePr>
        <p:xfrm>
          <a:off x="357672" y="380561"/>
          <a:ext cx="11457811" cy="5750312"/>
        </p:xfrm>
        <a:graphic>
          <a:graphicData uri="http://schemas.openxmlformats.org/drawingml/2006/table">
            <a:tbl>
              <a:tblPr firstRow="1" bandRow="1">
                <a:tableStyleId>{5C22544A-7EE6-4342-B048-85BDC9FD1C3A}</a:tableStyleId>
              </a:tblPr>
              <a:tblGrid>
                <a:gridCol w="972928">
                  <a:extLst>
                    <a:ext uri="{9D8B030D-6E8A-4147-A177-3AD203B41FA5}">
                      <a16:colId xmlns:a16="http://schemas.microsoft.com/office/drawing/2014/main" val="244149375"/>
                    </a:ext>
                  </a:extLst>
                </a:gridCol>
                <a:gridCol w="1902391">
                  <a:extLst>
                    <a:ext uri="{9D8B030D-6E8A-4147-A177-3AD203B41FA5}">
                      <a16:colId xmlns:a16="http://schemas.microsoft.com/office/drawing/2014/main" val="1620970037"/>
                    </a:ext>
                  </a:extLst>
                </a:gridCol>
                <a:gridCol w="1902391">
                  <a:extLst>
                    <a:ext uri="{9D8B030D-6E8A-4147-A177-3AD203B41FA5}">
                      <a16:colId xmlns:a16="http://schemas.microsoft.com/office/drawing/2014/main" val="1699678209"/>
                    </a:ext>
                  </a:extLst>
                </a:gridCol>
                <a:gridCol w="1902391">
                  <a:extLst>
                    <a:ext uri="{9D8B030D-6E8A-4147-A177-3AD203B41FA5}">
                      <a16:colId xmlns:a16="http://schemas.microsoft.com/office/drawing/2014/main" val="2978833844"/>
                    </a:ext>
                  </a:extLst>
                </a:gridCol>
                <a:gridCol w="1902391">
                  <a:extLst>
                    <a:ext uri="{9D8B030D-6E8A-4147-A177-3AD203B41FA5}">
                      <a16:colId xmlns:a16="http://schemas.microsoft.com/office/drawing/2014/main" val="2754934651"/>
                    </a:ext>
                  </a:extLst>
                </a:gridCol>
                <a:gridCol w="1902391">
                  <a:extLst>
                    <a:ext uri="{9D8B030D-6E8A-4147-A177-3AD203B41FA5}">
                      <a16:colId xmlns:a16="http://schemas.microsoft.com/office/drawing/2014/main" val="2163867071"/>
                    </a:ext>
                  </a:extLst>
                </a:gridCol>
                <a:gridCol w="972928">
                  <a:extLst>
                    <a:ext uri="{9D8B030D-6E8A-4147-A177-3AD203B41FA5}">
                      <a16:colId xmlns:a16="http://schemas.microsoft.com/office/drawing/2014/main" val="3659079586"/>
                    </a:ext>
                  </a:extLst>
                </a:gridCol>
              </a:tblGrid>
              <a:tr h="1005840">
                <a:tc gridSpan="7">
                  <a:txBody>
                    <a:bodyPr/>
                    <a:lstStyle/>
                    <a:p>
                      <a:pPr algn="ctr"/>
                      <a:r>
                        <a:rPr lang="en-US" sz="2400" b="1" dirty="0">
                          <a:solidFill>
                            <a:schemeClr val="tx2"/>
                          </a:solidFill>
                          <a:latin typeface="+mj-lt"/>
                        </a:rPr>
                        <a:t>VALUES LIST: 1 OF 4</a:t>
                      </a:r>
                      <a:br>
                        <a:rPr lang="en-US" sz="2400" b="1" dirty="0">
                          <a:solidFill>
                            <a:schemeClr val="tx2"/>
                          </a:solidFill>
                          <a:latin typeface="+mj-lt"/>
                        </a:rPr>
                      </a:br>
                      <a:r>
                        <a:rPr lang="en-US" sz="2000" b="1" i="1" dirty="0">
                          <a:solidFill>
                            <a:schemeClr val="tx2"/>
                          </a:solidFill>
                          <a:latin typeface="+mj-lt"/>
                        </a:rPr>
                        <a:t>Suggestion: Choose 2-4 values from this list that resonate with you (but don’t overthink this)</a:t>
                      </a:r>
                      <a:endParaRPr lang="en-US" sz="2000" b="1" dirty="0">
                        <a:solidFill>
                          <a:schemeClr val="tx2"/>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048353"/>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Connection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Balance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Justice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Altruism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Power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8226620"/>
                  </a:ext>
                </a:extLst>
              </a:tr>
              <a:tr h="1186118">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Honesty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Achievement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Focus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Challenge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Individuality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325998"/>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Fairness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Spirituality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Loyalty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Trustworthiness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Dependability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02615"/>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Growth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Fun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Candor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Selflessness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Status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347041"/>
                  </a:ext>
                </a:extLst>
              </a:tr>
            </a:tbl>
          </a:graphicData>
        </a:graphic>
      </p:graphicFrame>
    </p:spTree>
    <p:extLst>
      <p:ext uri="{BB962C8B-B14F-4D97-AF65-F5344CB8AC3E}">
        <p14:creationId xmlns:p14="http://schemas.microsoft.com/office/powerpoint/2010/main" val="656437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DFB219-B60F-456E-A8E2-7450142CF18F}"/>
              </a:ext>
            </a:extLst>
          </p:cNvPr>
          <p:cNvGraphicFramePr>
            <a:graphicFrameLocks noGrp="1"/>
          </p:cNvGraphicFramePr>
          <p:nvPr>
            <p:extLst>
              <p:ext uri="{D42A27DB-BD31-4B8C-83A1-F6EECF244321}">
                <p14:modId xmlns:p14="http://schemas.microsoft.com/office/powerpoint/2010/main" val="676558720"/>
              </p:ext>
            </p:extLst>
          </p:nvPr>
        </p:nvGraphicFramePr>
        <p:xfrm>
          <a:off x="357672" y="380561"/>
          <a:ext cx="11457811" cy="5750312"/>
        </p:xfrm>
        <a:graphic>
          <a:graphicData uri="http://schemas.openxmlformats.org/drawingml/2006/table">
            <a:tbl>
              <a:tblPr firstRow="1" bandRow="1">
                <a:tableStyleId>{5C22544A-7EE6-4342-B048-85BDC9FD1C3A}</a:tableStyleId>
              </a:tblPr>
              <a:tblGrid>
                <a:gridCol w="972928">
                  <a:extLst>
                    <a:ext uri="{9D8B030D-6E8A-4147-A177-3AD203B41FA5}">
                      <a16:colId xmlns:a16="http://schemas.microsoft.com/office/drawing/2014/main" val="244149375"/>
                    </a:ext>
                  </a:extLst>
                </a:gridCol>
                <a:gridCol w="1902391">
                  <a:extLst>
                    <a:ext uri="{9D8B030D-6E8A-4147-A177-3AD203B41FA5}">
                      <a16:colId xmlns:a16="http://schemas.microsoft.com/office/drawing/2014/main" val="1620970037"/>
                    </a:ext>
                  </a:extLst>
                </a:gridCol>
                <a:gridCol w="1902391">
                  <a:extLst>
                    <a:ext uri="{9D8B030D-6E8A-4147-A177-3AD203B41FA5}">
                      <a16:colId xmlns:a16="http://schemas.microsoft.com/office/drawing/2014/main" val="1699678209"/>
                    </a:ext>
                  </a:extLst>
                </a:gridCol>
                <a:gridCol w="1902391">
                  <a:extLst>
                    <a:ext uri="{9D8B030D-6E8A-4147-A177-3AD203B41FA5}">
                      <a16:colId xmlns:a16="http://schemas.microsoft.com/office/drawing/2014/main" val="2978833844"/>
                    </a:ext>
                  </a:extLst>
                </a:gridCol>
                <a:gridCol w="1902391">
                  <a:extLst>
                    <a:ext uri="{9D8B030D-6E8A-4147-A177-3AD203B41FA5}">
                      <a16:colId xmlns:a16="http://schemas.microsoft.com/office/drawing/2014/main" val="2754934651"/>
                    </a:ext>
                  </a:extLst>
                </a:gridCol>
                <a:gridCol w="1902391">
                  <a:extLst>
                    <a:ext uri="{9D8B030D-6E8A-4147-A177-3AD203B41FA5}">
                      <a16:colId xmlns:a16="http://schemas.microsoft.com/office/drawing/2014/main" val="2163867071"/>
                    </a:ext>
                  </a:extLst>
                </a:gridCol>
                <a:gridCol w="972928">
                  <a:extLst>
                    <a:ext uri="{9D8B030D-6E8A-4147-A177-3AD203B41FA5}">
                      <a16:colId xmlns:a16="http://schemas.microsoft.com/office/drawing/2014/main" val="3659079586"/>
                    </a:ext>
                  </a:extLst>
                </a:gridCol>
              </a:tblGrid>
              <a:tr h="1005840">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D6B"/>
                          </a:solidFill>
                          <a:effectLst/>
                          <a:uLnTx/>
                          <a:uFillTx/>
                          <a:latin typeface="Avenir Next LT Pro"/>
                          <a:ea typeface="+mn-ea"/>
                          <a:cs typeface="+mn-cs"/>
                        </a:rPr>
                        <a:t>VALUES LIST: 2 OF 4</a:t>
                      </a:r>
                      <a:br>
                        <a:rPr kumimoji="0" lang="en-US" sz="2400" b="1" i="0" u="none" strike="noStrike" kern="1200" cap="none" spc="0" normalizeH="0" baseline="0" noProof="0" dirty="0">
                          <a:ln>
                            <a:noFill/>
                          </a:ln>
                          <a:solidFill>
                            <a:srgbClr val="FFCD6B"/>
                          </a:solidFill>
                          <a:effectLst/>
                          <a:uLnTx/>
                          <a:uFillTx/>
                          <a:latin typeface="Avenir Next LT Pro"/>
                          <a:ea typeface="+mn-ea"/>
                          <a:cs typeface="+mn-cs"/>
                        </a:rPr>
                      </a:br>
                      <a:r>
                        <a:rPr kumimoji="0" lang="en-US" sz="2000" b="1" i="1" u="none" strike="noStrike" kern="1200" cap="none" spc="0" normalizeH="0" baseline="0" noProof="0" dirty="0">
                          <a:ln>
                            <a:noFill/>
                          </a:ln>
                          <a:solidFill>
                            <a:srgbClr val="FFCD6B"/>
                          </a:solidFill>
                          <a:effectLst/>
                          <a:uLnTx/>
                          <a:uFillTx/>
                          <a:latin typeface="Avenir Next LT Pro"/>
                          <a:ea typeface="+mn-ea"/>
                          <a:cs typeface="+mn-cs"/>
                        </a:rPr>
                        <a:t>Suggestion: Choose 2-4 values from this list that resonate with you (but don’t overthink this)</a:t>
                      </a:r>
                      <a:endParaRPr kumimoji="0" lang="en-US" sz="2000" b="1" i="0" u="none" strike="noStrike" kern="1200" cap="none" spc="0" normalizeH="0" baseline="0" noProof="0" dirty="0">
                        <a:ln>
                          <a:noFill/>
                        </a:ln>
                        <a:solidFill>
                          <a:srgbClr val="FFCD6B"/>
                        </a:solidFill>
                        <a:effectLst/>
                        <a:uLnTx/>
                        <a:uFillTx/>
                        <a:latin typeface="Avenir Next LT Pro"/>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048353"/>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Ambition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Kindness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Humility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Determination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Contribution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8226620"/>
                  </a:ext>
                </a:extLst>
              </a:tr>
              <a:tr h="1186118">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Productivity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Generosity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Beauty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Accountability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Self-Reliance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325998"/>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Community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Influence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Respect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Happiness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Fortitude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02615"/>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Uniqueness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Faith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Knowledge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Openness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Success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347041"/>
                  </a:ext>
                </a:extLst>
              </a:tr>
            </a:tbl>
          </a:graphicData>
        </a:graphic>
      </p:graphicFrame>
    </p:spTree>
    <p:extLst>
      <p:ext uri="{BB962C8B-B14F-4D97-AF65-F5344CB8AC3E}">
        <p14:creationId xmlns:p14="http://schemas.microsoft.com/office/powerpoint/2010/main" val="412295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DFB219-B60F-456E-A8E2-7450142CF18F}"/>
              </a:ext>
            </a:extLst>
          </p:cNvPr>
          <p:cNvGraphicFramePr>
            <a:graphicFrameLocks noGrp="1"/>
          </p:cNvGraphicFramePr>
          <p:nvPr>
            <p:extLst>
              <p:ext uri="{D42A27DB-BD31-4B8C-83A1-F6EECF244321}">
                <p14:modId xmlns:p14="http://schemas.microsoft.com/office/powerpoint/2010/main" val="2648251490"/>
              </p:ext>
            </p:extLst>
          </p:nvPr>
        </p:nvGraphicFramePr>
        <p:xfrm>
          <a:off x="357672" y="380561"/>
          <a:ext cx="11457811" cy="5750312"/>
        </p:xfrm>
        <a:graphic>
          <a:graphicData uri="http://schemas.openxmlformats.org/drawingml/2006/table">
            <a:tbl>
              <a:tblPr firstRow="1" bandRow="1">
                <a:tableStyleId>{5C22544A-7EE6-4342-B048-85BDC9FD1C3A}</a:tableStyleId>
              </a:tblPr>
              <a:tblGrid>
                <a:gridCol w="972928">
                  <a:extLst>
                    <a:ext uri="{9D8B030D-6E8A-4147-A177-3AD203B41FA5}">
                      <a16:colId xmlns:a16="http://schemas.microsoft.com/office/drawing/2014/main" val="244149375"/>
                    </a:ext>
                  </a:extLst>
                </a:gridCol>
                <a:gridCol w="1902391">
                  <a:extLst>
                    <a:ext uri="{9D8B030D-6E8A-4147-A177-3AD203B41FA5}">
                      <a16:colId xmlns:a16="http://schemas.microsoft.com/office/drawing/2014/main" val="1620970037"/>
                    </a:ext>
                  </a:extLst>
                </a:gridCol>
                <a:gridCol w="1902391">
                  <a:extLst>
                    <a:ext uri="{9D8B030D-6E8A-4147-A177-3AD203B41FA5}">
                      <a16:colId xmlns:a16="http://schemas.microsoft.com/office/drawing/2014/main" val="1699678209"/>
                    </a:ext>
                  </a:extLst>
                </a:gridCol>
                <a:gridCol w="1902391">
                  <a:extLst>
                    <a:ext uri="{9D8B030D-6E8A-4147-A177-3AD203B41FA5}">
                      <a16:colId xmlns:a16="http://schemas.microsoft.com/office/drawing/2014/main" val="2978833844"/>
                    </a:ext>
                  </a:extLst>
                </a:gridCol>
                <a:gridCol w="1902391">
                  <a:extLst>
                    <a:ext uri="{9D8B030D-6E8A-4147-A177-3AD203B41FA5}">
                      <a16:colId xmlns:a16="http://schemas.microsoft.com/office/drawing/2014/main" val="2754934651"/>
                    </a:ext>
                  </a:extLst>
                </a:gridCol>
                <a:gridCol w="1902391">
                  <a:extLst>
                    <a:ext uri="{9D8B030D-6E8A-4147-A177-3AD203B41FA5}">
                      <a16:colId xmlns:a16="http://schemas.microsoft.com/office/drawing/2014/main" val="2163867071"/>
                    </a:ext>
                  </a:extLst>
                </a:gridCol>
                <a:gridCol w="972928">
                  <a:extLst>
                    <a:ext uri="{9D8B030D-6E8A-4147-A177-3AD203B41FA5}">
                      <a16:colId xmlns:a16="http://schemas.microsoft.com/office/drawing/2014/main" val="3659079586"/>
                    </a:ext>
                  </a:extLst>
                </a:gridCol>
              </a:tblGrid>
              <a:tr h="1005840">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D6B"/>
                          </a:solidFill>
                          <a:effectLst/>
                          <a:uLnTx/>
                          <a:uFillTx/>
                          <a:latin typeface="Avenir Next LT Pro"/>
                          <a:ea typeface="+mn-ea"/>
                          <a:cs typeface="+mn-cs"/>
                        </a:rPr>
                        <a:t>VALUES LIST: 2 OF 4</a:t>
                      </a:r>
                      <a:br>
                        <a:rPr kumimoji="0" lang="en-US" sz="2400" b="1" i="0" u="none" strike="noStrike" kern="1200" cap="none" spc="0" normalizeH="0" baseline="0" noProof="0" dirty="0">
                          <a:ln>
                            <a:noFill/>
                          </a:ln>
                          <a:solidFill>
                            <a:srgbClr val="FFCD6B"/>
                          </a:solidFill>
                          <a:effectLst/>
                          <a:uLnTx/>
                          <a:uFillTx/>
                          <a:latin typeface="Avenir Next LT Pro"/>
                          <a:ea typeface="+mn-ea"/>
                          <a:cs typeface="+mn-cs"/>
                        </a:rPr>
                      </a:br>
                      <a:r>
                        <a:rPr kumimoji="0" lang="en-US" sz="2000" b="1" i="1" u="none" strike="noStrike" kern="1200" cap="none" spc="0" normalizeH="0" baseline="0" noProof="0" dirty="0">
                          <a:ln>
                            <a:noFill/>
                          </a:ln>
                          <a:solidFill>
                            <a:srgbClr val="FFCD6B"/>
                          </a:solidFill>
                          <a:effectLst/>
                          <a:uLnTx/>
                          <a:uFillTx/>
                          <a:latin typeface="Avenir Next LT Pro"/>
                          <a:ea typeface="+mn-ea"/>
                          <a:cs typeface="+mn-cs"/>
                        </a:rPr>
                        <a:t>Suggestion: Choose 2-4 values from this list that resonate with you (but don’t overthink this)</a:t>
                      </a:r>
                      <a:endParaRPr kumimoji="0" lang="en-US" sz="2000" b="1" i="0" u="none" strike="noStrike" kern="1200" cap="none" spc="0" normalizeH="0" baseline="0" noProof="0" dirty="0">
                        <a:ln>
                          <a:noFill/>
                        </a:ln>
                        <a:solidFill>
                          <a:srgbClr val="FFCD6B"/>
                        </a:solidFill>
                        <a:effectLst/>
                        <a:uLnTx/>
                        <a:uFillTx/>
                        <a:latin typeface="Avenir Next LT Pro"/>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048353"/>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Freedom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Humor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Compassion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Spontaneity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Fame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8226620"/>
                  </a:ext>
                </a:extLst>
              </a:tr>
              <a:tr h="1186118">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Responsibility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Authenticity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Service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Learning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Grace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325998"/>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Discipline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Harmony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Innovation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2"/>
                          </a:solidFill>
                        </a:rPr>
                        <a:t>Boldness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Wealth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02615"/>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Creativity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Tradition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Adaptability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Stability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solidFill>
                            <a:schemeClr val="tx2"/>
                          </a:solidFill>
                        </a:rPr>
                        <a:t>Optimism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347041"/>
                  </a:ext>
                </a:extLst>
              </a:tr>
            </a:tbl>
          </a:graphicData>
        </a:graphic>
      </p:graphicFrame>
    </p:spTree>
    <p:extLst>
      <p:ext uri="{BB962C8B-B14F-4D97-AF65-F5344CB8AC3E}">
        <p14:creationId xmlns:p14="http://schemas.microsoft.com/office/powerpoint/2010/main" val="116501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DFB219-B60F-456E-A8E2-7450142CF18F}"/>
              </a:ext>
            </a:extLst>
          </p:cNvPr>
          <p:cNvGraphicFramePr>
            <a:graphicFrameLocks noGrp="1"/>
          </p:cNvGraphicFramePr>
          <p:nvPr>
            <p:extLst>
              <p:ext uri="{D42A27DB-BD31-4B8C-83A1-F6EECF244321}">
                <p14:modId xmlns:p14="http://schemas.microsoft.com/office/powerpoint/2010/main" val="2079160959"/>
              </p:ext>
            </p:extLst>
          </p:nvPr>
        </p:nvGraphicFramePr>
        <p:xfrm>
          <a:off x="357672" y="380561"/>
          <a:ext cx="11457811" cy="5750312"/>
        </p:xfrm>
        <a:graphic>
          <a:graphicData uri="http://schemas.openxmlformats.org/drawingml/2006/table">
            <a:tbl>
              <a:tblPr firstRow="1" bandRow="1">
                <a:tableStyleId>{5C22544A-7EE6-4342-B048-85BDC9FD1C3A}</a:tableStyleId>
              </a:tblPr>
              <a:tblGrid>
                <a:gridCol w="972928">
                  <a:extLst>
                    <a:ext uri="{9D8B030D-6E8A-4147-A177-3AD203B41FA5}">
                      <a16:colId xmlns:a16="http://schemas.microsoft.com/office/drawing/2014/main" val="244149375"/>
                    </a:ext>
                  </a:extLst>
                </a:gridCol>
                <a:gridCol w="1902391">
                  <a:extLst>
                    <a:ext uri="{9D8B030D-6E8A-4147-A177-3AD203B41FA5}">
                      <a16:colId xmlns:a16="http://schemas.microsoft.com/office/drawing/2014/main" val="1620970037"/>
                    </a:ext>
                  </a:extLst>
                </a:gridCol>
                <a:gridCol w="1902391">
                  <a:extLst>
                    <a:ext uri="{9D8B030D-6E8A-4147-A177-3AD203B41FA5}">
                      <a16:colId xmlns:a16="http://schemas.microsoft.com/office/drawing/2014/main" val="1699678209"/>
                    </a:ext>
                  </a:extLst>
                </a:gridCol>
                <a:gridCol w="1902391">
                  <a:extLst>
                    <a:ext uri="{9D8B030D-6E8A-4147-A177-3AD203B41FA5}">
                      <a16:colId xmlns:a16="http://schemas.microsoft.com/office/drawing/2014/main" val="2978833844"/>
                    </a:ext>
                  </a:extLst>
                </a:gridCol>
                <a:gridCol w="1902391">
                  <a:extLst>
                    <a:ext uri="{9D8B030D-6E8A-4147-A177-3AD203B41FA5}">
                      <a16:colId xmlns:a16="http://schemas.microsoft.com/office/drawing/2014/main" val="2754934651"/>
                    </a:ext>
                  </a:extLst>
                </a:gridCol>
                <a:gridCol w="1902391">
                  <a:extLst>
                    <a:ext uri="{9D8B030D-6E8A-4147-A177-3AD203B41FA5}">
                      <a16:colId xmlns:a16="http://schemas.microsoft.com/office/drawing/2014/main" val="2163867071"/>
                    </a:ext>
                  </a:extLst>
                </a:gridCol>
                <a:gridCol w="972928">
                  <a:extLst>
                    <a:ext uri="{9D8B030D-6E8A-4147-A177-3AD203B41FA5}">
                      <a16:colId xmlns:a16="http://schemas.microsoft.com/office/drawing/2014/main" val="3659079586"/>
                    </a:ext>
                  </a:extLst>
                </a:gridCol>
              </a:tblGrid>
              <a:tr h="1005840">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D6B"/>
                          </a:solidFill>
                          <a:effectLst/>
                          <a:uLnTx/>
                          <a:uFillTx/>
                          <a:latin typeface="Avenir Next LT Pro"/>
                          <a:ea typeface="+mn-ea"/>
                          <a:cs typeface="+mn-cs"/>
                        </a:rPr>
                        <a:t>VALUES LIST: 4 OF 4</a:t>
                      </a:r>
                      <a:br>
                        <a:rPr kumimoji="0" lang="en-US" sz="2400" b="1" i="0" u="none" strike="noStrike" kern="1200" cap="none" spc="0" normalizeH="0" baseline="0" noProof="0" dirty="0">
                          <a:ln>
                            <a:noFill/>
                          </a:ln>
                          <a:solidFill>
                            <a:srgbClr val="FFCD6B"/>
                          </a:solidFill>
                          <a:effectLst/>
                          <a:uLnTx/>
                          <a:uFillTx/>
                          <a:latin typeface="Avenir Next LT Pro"/>
                          <a:ea typeface="+mn-ea"/>
                          <a:cs typeface="+mn-cs"/>
                        </a:rPr>
                      </a:br>
                      <a:r>
                        <a:rPr kumimoji="0" lang="en-US" sz="2000" b="1" i="1" u="none" strike="noStrike" kern="1200" cap="none" spc="0" normalizeH="0" baseline="0" noProof="0" dirty="0">
                          <a:ln>
                            <a:noFill/>
                          </a:ln>
                          <a:solidFill>
                            <a:srgbClr val="FFCD6B"/>
                          </a:solidFill>
                          <a:effectLst/>
                          <a:uLnTx/>
                          <a:uFillTx/>
                          <a:latin typeface="Avenir Next LT Pro"/>
                          <a:ea typeface="+mn-ea"/>
                          <a:cs typeface="+mn-cs"/>
                        </a:rPr>
                        <a:t>Suggestion: Choose 2-4 values from this list that resonate with you (but don’t overthink this)</a:t>
                      </a:r>
                      <a:endParaRPr kumimoji="0" lang="en-US" sz="2000" b="1" i="0" u="none" strike="noStrike" kern="1200" cap="none" spc="0" normalizeH="0" baseline="0" noProof="0" dirty="0">
                        <a:ln>
                          <a:noFill/>
                        </a:ln>
                        <a:solidFill>
                          <a:srgbClr val="FFCD6B"/>
                        </a:solidFill>
                        <a:effectLst/>
                        <a:uLnTx/>
                        <a:uFillTx/>
                        <a:latin typeface="Avenir Next LT Pro"/>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850" b="1"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5048353"/>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Security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Health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Bravery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Friendship</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Intelligence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8226620"/>
                  </a:ext>
                </a:extLst>
              </a:tr>
              <a:tr h="1186118">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Competency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Autonomy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Transparency</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Peace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Adventure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325998"/>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Love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Service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Family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Independence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50" b="1" dirty="0">
                          <a:solidFill>
                            <a:schemeClr val="tx2"/>
                          </a:solidFill>
                        </a:rPr>
                        <a:t>Gratitude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002615"/>
                  </a:ext>
                </a:extLst>
              </a:tr>
              <a:tr h="1186118">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Simplicity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Drive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Wisdom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Curiosity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50" b="1" dirty="0">
                          <a:solidFill>
                            <a:schemeClr val="tx2"/>
                          </a:solidFill>
                        </a:rPr>
                        <a:t>Write Your</a:t>
                      </a:r>
                      <a:br>
                        <a:rPr lang="en-US" sz="1850" b="1" dirty="0">
                          <a:solidFill>
                            <a:schemeClr val="tx2"/>
                          </a:solidFill>
                        </a:rPr>
                      </a:br>
                      <a:r>
                        <a:rPr lang="en-US" sz="1850" b="1" dirty="0">
                          <a:solidFill>
                            <a:schemeClr val="tx2"/>
                          </a:solidFill>
                        </a:rPr>
                        <a:t>Own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850" b="1"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347041"/>
                  </a:ext>
                </a:extLst>
              </a:tr>
            </a:tbl>
          </a:graphicData>
        </a:graphic>
      </p:graphicFrame>
    </p:spTree>
    <p:extLst>
      <p:ext uri="{BB962C8B-B14F-4D97-AF65-F5344CB8AC3E}">
        <p14:creationId xmlns:p14="http://schemas.microsoft.com/office/powerpoint/2010/main" val="740639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CEBBF-0E48-460D-BB31-84B7B55552E0}"/>
              </a:ext>
            </a:extLst>
          </p:cNvPr>
          <p:cNvSpPr>
            <a:spLocks noGrp="1"/>
          </p:cNvSpPr>
          <p:nvPr>
            <p:ph type="sldNum" sz="quarter" idx="4294967295"/>
          </p:nvPr>
        </p:nvSpPr>
        <p:spPr>
          <a:xfrm>
            <a:off x="9448800" y="6188075"/>
            <a:ext cx="2743200" cy="365125"/>
          </a:xfrm>
        </p:spPr>
        <p:txBody>
          <a:bodyPr/>
          <a:lstStyle/>
          <a:p>
            <a:fld id="{95CBEC59-7FF9-4688-98DF-89832A0C9025}" type="slidenum">
              <a:rPr lang="en-US" noProof="0" smtClean="0"/>
              <a:t>8</a:t>
            </a:fld>
            <a:endParaRPr lang="en-US" noProof="0"/>
          </a:p>
        </p:txBody>
      </p:sp>
      <p:sp>
        <p:nvSpPr>
          <p:cNvPr id="9" name="Rectangle 8">
            <a:extLst>
              <a:ext uri="{FF2B5EF4-FFF2-40B4-BE49-F238E27FC236}">
                <a16:creationId xmlns:a16="http://schemas.microsoft.com/office/drawing/2014/main" id="{6B8AC5DA-302B-461B-B739-E4C97273F360}"/>
              </a:ext>
            </a:extLst>
          </p:cNvPr>
          <p:cNvSpPr/>
          <p:nvPr/>
        </p:nvSpPr>
        <p:spPr>
          <a:xfrm>
            <a:off x="2030627" y="2613392"/>
            <a:ext cx="8130746" cy="1631216"/>
          </a:xfrm>
          <a:prstGeom prst="rect">
            <a:avLst/>
          </a:prstGeom>
        </p:spPr>
        <p:txBody>
          <a:bodyPr wrap="square">
            <a:spAutoFit/>
          </a:bodyPr>
          <a:lstStyle/>
          <a:p>
            <a:pPr lvl="0" algn="ctr"/>
            <a:r>
              <a:rPr lang="en-US" sz="5000" b="1" dirty="0">
                <a:solidFill>
                  <a:srgbClr val="FFCD6B"/>
                </a:solidFill>
                <a:latin typeface="Avenir Next LT Pro"/>
              </a:rPr>
              <a:t>NARROW YOUR LIST </a:t>
            </a:r>
            <a:br>
              <a:rPr lang="en-US" sz="5000" b="1" dirty="0">
                <a:solidFill>
                  <a:srgbClr val="FFCD6B"/>
                </a:solidFill>
                <a:latin typeface="Avenir Next LT Pro"/>
              </a:rPr>
            </a:br>
            <a:r>
              <a:rPr lang="en-US" sz="5000" b="1" dirty="0">
                <a:solidFill>
                  <a:srgbClr val="FFCD6B"/>
                </a:solidFill>
                <a:latin typeface="Avenir Next LT Pro"/>
              </a:rPr>
              <a:t>TO 5-8 TOP VALUES</a:t>
            </a:r>
          </a:p>
        </p:txBody>
      </p:sp>
    </p:spTree>
    <p:extLst>
      <p:ext uri="{BB962C8B-B14F-4D97-AF65-F5344CB8AC3E}">
        <p14:creationId xmlns:p14="http://schemas.microsoft.com/office/powerpoint/2010/main" val="239549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CD48E-E36A-4867-BD04-2597505C3673}"/>
              </a:ext>
            </a:extLst>
          </p:cNvPr>
          <p:cNvSpPr/>
          <p:nvPr/>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C0ABE72-258C-4B99-82EC-E865FD92B016}"/>
              </a:ext>
            </a:extLst>
          </p:cNvPr>
          <p:cNvSpPr txBox="1">
            <a:spLocks/>
          </p:cNvSpPr>
          <p:nvPr/>
        </p:nvSpPr>
        <p:spPr>
          <a:xfrm>
            <a:off x="880448" y="251879"/>
            <a:ext cx="10967731" cy="6970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US" sz="4000" b="1" kern="1200" dirty="0">
                <a:gradFill>
                  <a:gsLst>
                    <a:gs pos="0">
                      <a:schemeClr val="bg2"/>
                    </a:gs>
                    <a:gs pos="100000">
                      <a:schemeClr val="accent1"/>
                    </a:gs>
                  </a:gsLst>
                  <a:lin ang="0" scaled="1"/>
                </a:gradFill>
                <a:latin typeface="+mj-lt"/>
                <a:ea typeface="+mj-ea"/>
                <a:cs typeface="+mj-cs"/>
              </a:defRPr>
            </a:lvl1pPr>
          </a:lstStyle>
          <a:p>
            <a:pPr algn="l"/>
            <a:r>
              <a:rPr lang="en-US" sz="3300" dirty="0"/>
              <a:t>CULTIVATING A DEEPER UNDERSTANDING</a:t>
            </a:r>
          </a:p>
        </p:txBody>
      </p:sp>
      <p:sp>
        <p:nvSpPr>
          <p:cNvPr id="9" name="Slide Number Placeholder 6">
            <a:extLst>
              <a:ext uri="{FF2B5EF4-FFF2-40B4-BE49-F238E27FC236}">
                <a16:creationId xmlns:a16="http://schemas.microsoft.com/office/drawing/2014/main" id="{494EE3C7-D923-4AD9-BB8F-74D6D746D8E8}"/>
              </a:ext>
            </a:extLst>
          </p:cNvPr>
          <p:cNvSpPr>
            <a:spLocks noGrp="1"/>
          </p:cNvSpPr>
          <p:nvPr>
            <p:ph type="sldNum" sz="quarter" idx="12"/>
          </p:nvPr>
        </p:nvSpPr>
        <p:spPr>
          <a:xfrm>
            <a:off x="8849751" y="6187538"/>
            <a:ext cx="2743200" cy="365125"/>
          </a:xfrm>
        </p:spPr>
        <p:txBody>
          <a:bodyPr/>
          <a:lstStyle/>
          <a:p>
            <a:fld id="{95CBEC59-7FF9-4688-98DF-89832A0C9025}" type="slidenum">
              <a:rPr lang="en-US" smtClean="0"/>
              <a:t>9</a:t>
            </a:fld>
            <a:endParaRPr lang="en-US" dirty="0"/>
          </a:p>
        </p:txBody>
      </p:sp>
      <p:sp>
        <p:nvSpPr>
          <p:cNvPr id="10" name="Rectangle 9">
            <a:extLst>
              <a:ext uri="{FF2B5EF4-FFF2-40B4-BE49-F238E27FC236}">
                <a16:creationId xmlns:a16="http://schemas.microsoft.com/office/drawing/2014/main" id="{2482AEC3-64D1-41F3-83C1-39DECA0BCFB5}"/>
              </a:ext>
            </a:extLst>
          </p:cNvPr>
          <p:cNvSpPr/>
          <p:nvPr/>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1" name="Straight Connector 10">
            <a:extLst>
              <a:ext uri="{FF2B5EF4-FFF2-40B4-BE49-F238E27FC236}">
                <a16:creationId xmlns:a16="http://schemas.microsoft.com/office/drawing/2014/main" id="{5F51DF45-352E-438F-B795-E03F8D898F6B}"/>
              </a:ext>
            </a:extLst>
          </p:cNvPr>
          <p:cNvCxnSpPr>
            <a:cxnSpLocks/>
          </p:cNvCxnSpPr>
          <p:nvPr/>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E16E0-4501-4EFC-A0B9-103ADF98EF4B}"/>
              </a:ext>
            </a:extLst>
          </p:cNvPr>
          <p:cNvCxnSpPr>
            <a:cxnSpLocks/>
          </p:cNvCxnSpPr>
          <p:nvPr/>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FBB95A-0ED1-445F-BBC4-9440F3942449}"/>
              </a:ext>
            </a:extLst>
          </p:cNvPr>
          <p:cNvCxnSpPr>
            <a:cxnSpLocks/>
          </p:cNvCxnSpPr>
          <p:nvPr/>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77CD8F-B63A-4FBB-BC21-D88A265DB786}"/>
              </a:ext>
            </a:extLst>
          </p:cNvPr>
          <p:cNvCxnSpPr>
            <a:cxnSpLocks/>
          </p:cNvCxnSpPr>
          <p:nvPr/>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Picture Placeholder 46">
            <a:extLst>
              <a:ext uri="{FF2B5EF4-FFF2-40B4-BE49-F238E27FC236}">
                <a16:creationId xmlns:a16="http://schemas.microsoft.com/office/drawing/2014/main" id="{BC20D972-9104-435F-920C-B6A860EA442A}"/>
              </a:ext>
            </a:extLst>
          </p:cNvPr>
          <p:cNvSpPr txBox="1">
            <a:spLocks/>
          </p:cNvSpPr>
          <p:nvPr/>
        </p:nvSpPr>
        <p:spPr>
          <a:xfrm>
            <a:off x="2052578" y="2445903"/>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9" name="Picture Placeholder 46">
            <a:extLst>
              <a:ext uri="{FF2B5EF4-FFF2-40B4-BE49-F238E27FC236}">
                <a16:creationId xmlns:a16="http://schemas.microsoft.com/office/drawing/2014/main" id="{F4BBCFD8-DBD7-4942-82A7-49C0FC860E1A}"/>
              </a:ext>
            </a:extLst>
          </p:cNvPr>
          <p:cNvSpPr txBox="1">
            <a:spLocks/>
          </p:cNvSpPr>
          <p:nvPr/>
        </p:nvSpPr>
        <p:spPr>
          <a:xfrm>
            <a:off x="5570220" y="2438666"/>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6900" b="1" dirty="0">
              <a:solidFill>
                <a:srgbClr val="9C45AC"/>
              </a:solidFill>
            </a:endParaRPr>
          </a:p>
        </p:txBody>
      </p:sp>
      <p:sp>
        <p:nvSpPr>
          <p:cNvPr id="30" name="Picture Placeholder 46">
            <a:extLst>
              <a:ext uri="{FF2B5EF4-FFF2-40B4-BE49-F238E27FC236}">
                <a16:creationId xmlns:a16="http://schemas.microsoft.com/office/drawing/2014/main" id="{16046445-F55D-469D-A453-4551C4683939}"/>
              </a:ext>
            </a:extLst>
          </p:cNvPr>
          <p:cNvSpPr txBox="1">
            <a:spLocks/>
          </p:cNvSpPr>
          <p:nvPr/>
        </p:nvSpPr>
        <p:spPr>
          <a:xfrm>
            <a:off x="9059869" y="2438666"/>
            <a:ext cx="1051560" cy="105156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36" name="Straight Connector 35">
            <a:extLst>
              <a:ext uri="{FF2B5EF4-FFF2-40B4-BE49-F238E27FC236}">
                <a16:creationId xmlns:a16="http://schemas.microsoft.com/office/drawing/2014/main" id="{86462F2E-C1DE-4673-BD3E-151FB71C2DBF}"/>
              </a:ext>
            </a:extLst>
          </p:cNvPr>
          <p:cNvCxnSpPr>
            <a:cxnSpLocks/>
          </p:cNvCxnSpPr>
          <p:nvPr/>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54CF110A-4F06-434C-AF1F-951FC5E3D350}"/>
              </a:ext>
            </a:extLst>
          </p:cNvPr>
          <p:cNvPicPr>
            <a:picLocks noChangeAspect="1"/>
          </p:cNvPicPr>
          <p:nvPr/>
        </p:nvPicPr>
        <p:blipFill>
          <a:blip r:embed="rId3"/>
          <a:stretch>
            <a:fillRect/>
          </a:stretch>
        </p:blipFill>
        <p:spPr>
          <a:xfrm>
            <a:off x="2176022" y="2569347"/>
            <a:ext cx="804672" cy="804672"/>
          </a:xfrm>
          <a:prstGeom prst="rect">
            <a:avLst/>
          </a:prstGeom>
        </p:spPr>
      </p:pic>
      <p:sp>
        <p:nvSpPr>
          <p:cNvPr id="8" name="Rectangle 7">
            <a:extLst>
              <a:ext uri="{FF2B5EF4-FFF2-40B4-BE49-F238E27FC236}">
                <a16:creationId xmlns:a16="http://schemas.microsoft.com/office/drawing/2014/main" id="{B45C9DA5-82EB-4C82-B98C-D430325F7BF1}"/>
              </a:ext>
            </a:extLst>
          </p:cNvPr>
          <p:cNvSpPr/>
          <p:nvPr/>
        </p:nvSpPr>
        <p:spPr>
          <a:xfrm>
            <a:off x="5797051" y="2378034"/>
            <a:ext cx="639919" cy="1154162"/>
          </a:xfrm>
          <a:prstGeom prst="rect">
            <a:avLst/>
          </a:prstGeom>
        </p:spPr>
        <p:txBody>
          <a:bodyPr wrap="none">
            <a:spAutoFit/>
          </a:bodyPr>
          <a:lstStyle/>
          <a:p>
            <a:r>
              <a:rPr lang="en-US" sz="6900" b="1" dirty="0">
                <a:solidFill>
                  <a:srgbClr val="9C45AC"/>
                </a:solidFill>
              </a:rPr>
              <a:t>?</a:t>
            </a:r>
          </a:p>
        </p:txBody>
      </p:sp>
      <p:pic>
        <p:nvPicPr>
          <p:cNvPr id="15" name="Picture 14" descr="A picture containing drawing, light&#10;&#10;Description automatically generated">
            <a:extLst>
              <a:ext uri="{FF2B5EF4-FFF2-40B4-BE49-F238E27FC236}">
                <a16:creationId xmlns:a16="http://schemas.microsoft.com/office/drawing/2014/main" id="{B4A53FF6-C35A-49E1-BB78-E9D9F436EEE4}"/>
              </a:ext>
            </a:extLst>
          </p:cNvPr>
          <p:cNvPicPr>
            <a:picLocks noChangeAspect="1"/>
          </p:cNvPicPr>
          <p:nvPr/>
        </p:nvPicPr>
        <p:blipFill>
          <a:blip r:embed="rId4"/>
          <a:stretch>
            <a:fillRect/>
          </a:stretch>
        </p:blipFill>
        <p:spPr>
          <a:xfrm>
            <a:off x="9260850" y="2639647"/>
            <a:ext cx="630936" cy="630936"/>
          </a:xfrm>
          <a:prstGeom prst="rect">
            <a:avLst/>
          </a:prstGeom>
        </p:spPr>
      </p:pic>
      <p:sp>
        <p:nvSpPr>
          <p:cNvPr id="20" name="Text Placeholder 3">
            <a:extLst>
              <a:ext uri="{FF2B5EF4-FFF2-40B4-BE49-F238E27FC236}">
                <a16:creationId xmlns:a16="http://schemas.microsoft.com/office/drawing/2014/main" id="{703A9476-1DBD-49CE-8889-C0FF94DD232B}"/>
              </a:ext>
            </a:extLst>
          </p:cNvPr>
          <p:cNvSpPr txBox="1">
            <a:spLocks/>
          </p:cNvSpPr>
          <p:nvPr/>
        </p:nvSpPr>
        <p:spPr>
          <a:xfrm>
            <a:off x="812792" y="3512220"/>
            <a:ext cx="3519406" cy="49949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t>Write your own definitions</a:t>
            </a:r>
          </a:p>
        </p:txBody>
      </p:sp>
      <p:sp>
        <p:nvSpPr>
          <p:cNvPr id="21" name="Text Placeholder 3">
            <a:extLst>
              <a:ext uri="{FF2B5EF4-FFF2-40B4-BE49-F238E27FC236}">
                <a16:creationId xmlns:a16="http://schemas.microsoft.com/office/drawing/2014/main" id="{F05868BE-39BF-4EB0-8F93-13B221930A40}"/>
              </a:ext>
            </a:extLst>
          </p:cNvPr>
          <p:cNvSpPr txBox="1">
            <a:spLocks/>
          </p:cNvSpPr>
          <p:nvPr/>
        </p:nvSpPr>
        <p:spPr>
          <a:xfrm>
            <a:off x="4923838" y="3512220"/>
            <a:ext cx="2344325" cy="49949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rgbClr val="9C45AC"/>
                </a:solidFill>
              </a:rPr>
              <a:t>Vet your values</a:t>
            </a:r>
          </a:p>
        </p:txBody>
      </p:sp>
      <p:sp>
        <p:nvSpPr>
          <p:cNvPr id="22" name="Text Placeholder 3">
            <a:extLst>
              <a:ext uri="{FF2B5EF4-FFF2-40B4-BE49-F238E27FC236}">
                <a16:creationId xmlns:a16="http://schemas.microsoft.com/office/drawing/2014/main" id="{549839C0-F9FB-4F11-8F25-C2A3B95A11EE}"/>
              </a:ext>
            </a:extLst>
          </p:cNvPr>
          <p:cNvSpPr txBox="1">
            <a:spLocks/>
          </p:cNvSpPr>
          <p:nvPr/>
        </p:nvSpPr>
        <p:spPr>
          <a:xfrm>
            <a:off x="7728071" y="3512220"/>
            <a:ext cx="3718992" cy="49949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rgbClr val="614BB8"/>
                </a:solidFill>
              </a:rPr>
              <a:t>Ask others </a:t>
            </a:r>
            <a:br>
              <a:rPr lang="en-US" dirty="0">
                <a:solidFill>
                  <a:srgbClr val="614BB8"/>
                </a:solidFill>
              </a:rPr>
            </a:br>
            <a:r>
              <a:rPr lang="en-US" dirty="0">
                <a:solidFill>
                  <a:srgbClr val="614BB8"/>
                </a:solidFill>
              </a:rPr>
              <a:t>for feedback</a:t>
            </a:r>
          </a:p>
        </p:txBody>
      </p:sp>
      <p:sp>
        <p:nvSpPr>
          <p:cNvPr id="23" name="Rectangle 22">
            <a:extLst>
              <a:ext uri="{FF2B5EF4-FFF2-40B4-BE49-F238E27FC236}">
                <a16:creationId xmlns:a16="http://schemas.microsoft.com/office/drawing/2014/main" id="{CF107A43-A4A9-4032-8569-A261451FE9A5}"/>
              </a:ext>
            </a:extLst>
          </p:cNvPr>
          <p:cNvSpPr/>
          <p:nvPr/>
        </p:nvSpPr>
        <p:spPr>
          <a:xfrm>
            <a:off x="880448" y="6333638"/>
            <a:ext cx="4833643" cy="300082"/>
          </a:xfrm>
          <a:prstGeom prst="rect">
            <a:avLst/>
          </a:prstGeom>
        </p:spPr>
        <p:txBody>
          <a:bodyPr wrap="square">
            <a:spAutoFit/>
          </a:bodyPr>
          <a:lstStyle/>
          <a:p>
            <a:r>
              <a:rPr lang="en-US" sz="1350" b="1" i="1" dirty="0">
                <a:solidFill>
                  <a:schemeClr val="tx2"/>
                </a:solidFill>
              </a:rPr>
              <a:t>Icons throughout downloaded from icons8.com</a:t>
            </a:r>
            <a:endParaRPr lang="en-US" sz="1350" i="1" dirty="0"/>
          </a:p>
        </p:txBody>
      </p:sp>
    </p:spTree>
    <p:extLst>
      <p:ext uri="{BB962C8B-B14F-4D97-AF65-F5344CB8AC3E}">
        <p14:creationId xmlns:p14="http://schemas.microsoft.com/office/powerpoint/2010/main" val="1411679564"/>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684D1A833F5E4CBF09619313A7AE9B" ma:contentTypeVersion="13" ma:contentTypeDescription="Create a new document." ma:contentTypeScope="" ma:versionID="84f2099949f47a271f6dc4993b238435">
  <xsd:schema xmlns:xsd="http://www.w3.org/2001/XMLSchema" xmlns:xs="http://www.w3.org/2001/XMLSchema" xmlns:p="http://schemas.microsoft.com/office/2006/metadata/properties" xmlns:ns3="478b6039-93a4-43c2-9690-2b32ef8cb8dd" xmlns:ns4="54d31858-8465-41b7-ae26-5d10d6cc168e" targetNamespace="http://schemas.microsoft.com/office/2006/metadata/properties" ma:root="true" ma:fieldsID="c0e2ad82aac492412fc083a357103c07" ns3:_="" ns4:_="">
    <xsd:import namespace="478b6039-93a4-43c2-9690-2b32ef8cb8dd"/>
    <xsd:import namespace="54d31858-8465-41b7-ae26-5d10d6cc168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b6039-93a4-43c2-9690-2b32ef8cb8d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31858-8465-41b7-ae26-5d10d6cc168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54d31858-8465-41b7-ae26-5d10d6cc168e" xsi:nil="true"/>
  </documentManagement>
</p:properties>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2CD1A526-8C20-4327-9C38-DD0B53D0D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8b6039-93a4-43c2-9690-2b32ef8cb8dd"/>
    <ds:schemaRef ds:uri="54d31858-8465-41b7-ae26-5d10d6cc16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42AFFF-C96F-4C05-9045-3240A5329ECA}">
  <ds:schemaRefs>
    <ds:schemaRef ds:uri="http://schemas.microsoft.com/office/infopath/2007/PartnerControls"/>
    <ds:schemaRef ds:uri="http://schemas.microsoft.com/office/2006/documentManagement/types"/>
    <ds:schemaRef ds:uri="478b6039-93a4-43c2-9690-2b32ef8cb8dd"/>
    <ds:schemaRef ds:uri="http://schemas.microsoft.com/office/2006/metadata/properties"/>
    <ds:schemaRef ds:uri="http://purl.org/dc/elements/1.1/"/>
    <ds:schemaRef ds:uri="54d31858-8465-41b7-ae26-5d10d6cc168e"/>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2405</Words>
  <Application>Microsoft Office PowerPoint</Application>
  <PresentationFormat>Widescreen</PresentationFormat>
  <Paragraphs>453</Paragraphs>
  <Slides>28</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Speak Pro</vt:lpstr>
      <vt:lpstr>Calibri</vt:lpstr>
      <vt:lpstr>Arial</vt:lpstr>
      <vt:lpstr>Avenir Next LT Pro</vt:lpstr>
      <vt:lpstr>Office Theme</vt:lpstr>
      <vt:lpstr>ALIGNING YOUR TIME AND YOUR CORE VALUES</vt:lpstr>
      <vt:lpstr>PowerPoint Presentation</vt:lpstr>
      <vt:lpstr>WHAT’S AHEAD</vt:lpstr>
      <vt:lpstr>PowerPoint Presentation</vt:lpstr>
      <vt:lpstr>PowerPoint Presentation</vt:lpstr>
      <vt:lpstr>PowerPoint Presentation</vt:lpstr>
      <vt:lpstr>PowerPoint Presentation</vt:lpstr>
      <vt:lpstr>PowerPoint Presentation</vt:lpstr>
      <vt:lpstr>PowerPoint Presentation</vt:lpstr>
      <vt:lpstr>ADVENTURE   WISDOM</vt:lpstr>
      <vt:lpstr>ADVENTURE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PUSHING YOURSELF FORWARD</vt:lpstr>
      <vt:lpstr>PUSHING YOURSELF FORWARD</vt:lpstr>
      <vt:lpstr>PERSONAL MISSION STATEMENTS</vt:lpstr>
      <vt:lpstr>WHAT WE COVERED</vt:lpstr>
      <vt:lpstr>Q&amp;A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2020-04-28T04:35:07Z</dcterms:created>
  <dcterms:modified xsi:type="dcterms:W3CDTF">2020-06-25T18:15:45Z</dcterms:modified>
</cp:coreProperties>
</file>